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diagrams/drawing3.xml" ContentType="application/vnd.ms-office.drawingml.diagramDrawing+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Default Extension="tiff" ContentType="image/tiff"/>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diagrams/quickStyle12.xml" ContentType="application/vnd.openxmlformats-officedocument.drawingml.diagramStyl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diagrams/layout12.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75"/>
  </p:notesMasterIdLst>
  <p:handoutMasterIdLst>
    <p:handoutMasterId r:id="rId76"/>
  </p:handoutMasterIdLst>
  <p:sldIdLst>
    <p:sldId id="356" r:id="rId3"/>
    <p:sldId id="357" r:id="rId4"/>
    <p:sldId id="358" r:id="rId5"/>
    <p:sldId id="411" r:id="rId6"/>
    <p:sldId id="412" r:id="rId7"/>
    <p:sldId id="413"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436" r:id="rId31"/>
    <p:sldId id="437" r:id="rId32"/>
    <p:sldId id="438" r:id="rId33"/>
    <p:sldId id="439" r:id="rId34"/>
    <p:sldId id="440" r:id="rId35"/>
    <p:sldId id="441" r:id="rId36"/>
    <p:sldId id="442" r:id="rId37"/>
    <p:sldId id="443" r:id="rId38"/>
    <p:sldId id="444" r:id="rId39"/>
    <p:sldId id="445" r:id="rId40"/>
    <p:sldId id="446" r:id="rId41"/>
    <p:sldId id="447" r:id="rId42"/>
    <p:sldId id="448" r:id="rId43"/>
    <p:sldId id="449" r:id="rId44"/>
    <p:sldId id="450" r:id="rId45"/>
    <p:sldId id="451" r:id="rId46"/>
    <p:sldId id="452" r:id="rId47"/>
    <p:sldId id="453" r:id="rId48"/>
    <p:sldId id="454" r:id="rId49"/>
    <p:sldId id="455" r:id="rId50"/>
    <p:sldId id="456" r:id="rId51"/>
    <p:sldId id="457" r:id="rId52"/>
    <p:sldId id="458" r:id="rId53"/>
    <p:sldId id="459" r:id="rId54"/>
    <p:sldId id="460" r:id="rId55"/>
    <p:sldId id="461" r:id="rId56"/>
    <p:sldId id="462" r:id="rId57"/>
    <p:sldId id="463" r:id="rId58"/>
    <p:sldId id="464" r:id="rId59"/>
    <p:sldId id="465" r:id="rId60"/>
    <p:sldId id="466" r:id="rId61"/>
    <p:sldId id="467" r:id="rId62"/>
    <p:sldId id="468" r:id="rId63"/>
    <p:sldId id="469" r:id="rId64"/>
    <p:sldId id="470" r:id="rId65"/>
    <p:sldId id="471" r:id="rId66"/>
    <p:sldId id="472" r:id="rId67"/>
    <p:sldId id="473" r:id="rId68"/>
    <p:sldId id="474" r:id="rId69"/>
    <p:sldId id="475" r:id="rId70"/>
    <p:sldId id="476" r:id="rId71"/>
    <p:sldId id="477" r:id="rId72"/>
    <p:sldId id="478" r:id="rId73"/>
    <p:sldId id="392" r:id="rId74"/>
  </p:sldIdLst>
  <p:sldSz cx="9144000" cy="6858000" type="screen4x3"/>
  <p:notesSz cx="6858000" cy="9144000"/>
  <p:custDataLst>
    <p:tags r:id="rId77"/>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p:scale>
          <a:sx n="70" d="100"/>
          <a:sy n="70" d="100"/>
        </p:scale>
        <p:origin x="-48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Page number</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Page type</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Amount of free space on the page</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Allocation unit ID of the object to which the page is allocated</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4"/>
      <dgm:spPr/>
      <dgm:t>
        <a:bodyPr/>
        <a:lstStyle/>
        <a:p>
          <a:endParaRPr lang="en-US"/>
        </a:p>
      </dgm:t>
    </dgm:pt>
    <dgm:pt modelId="{46B940FC-8FA1-4568-B447-0EEB4A38217C}" type="pres">
      <dgm:prSet presAssocID="{D9B449A0-FF94-4713-9A9A-058D7F6B71B9}" presName="parentText" presStyleLbl="node1" presStyleIdx="0" presStyleCnt="4" custScaleX="89418"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4">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4"/>
      <dgm:spPr/>
      <dgm:t>
        <a:bodyPr/>
        <a:lstStyle/>
        <a:p>
          <a:endParaRPr lang="en-US"/>
        </a:p>
      </dgm:t>
    </dgm:pt>
    <dgm:pt modelId="{9CD06469-F34B-4432-ADB5-7C825FE94111}" type="pres">
      <dgm:prSet presAssocID="{E2855558-389B-4591-8564-2A29B4C32D65}" presName="parentText" presStyleLbl="node1" presStyleIdx="1" presStyleCnt="4" custScaleX="87831">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4">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4"/>
      <dgm:spPr/>
      <dgm:t>
        <a:bodyPr/>
        <a:lstStyle/>
        <a:p>
          <a:endParaRPr lang="en-US"/>
        </a:p>
      </dgm:t>
    </dgm:pt>
    <dgm:pt modelId="{EEBD306F-2B9A-4D2B-9193-3D815715E159}" type="pres">
      <dgm:prSet presAssocID="{AF1790DE-E36E-4506-8B4B-73498403BC3A}" presName="parentText" presStyleLbl="node1" presStyleIdx="2" presStyleCnt="4" custScaleX="93122">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4">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4"/>
      <dgm:spPr/>
      <dgm:t>
        <a:bodyPr/>
        <a:lstStyle/>
        <a:p>
          <a:endParaRPr lang="en-US"/>
        </a:p>
      </dgm:t>
    </dgm:pt>
    <dgm:pt modelId="{EC1C5D96-D4E0-4B13-B90D-0A1CD7988876}" type="pres">
      <dgm:prSet presAssocID="{92E0BEA3-0319-4FBB-8D06-F523A0F31AFE}" presName="parentText" presStyleLbl="node1" presStyleIdx="3" presStyleCnt="4" custScaleX="111905">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4">
        <dgm:presLayoutVars>
          <dgm:bulletEnabled val="1"/>
        </dgm:presLayoutVars>
      </dgm:prSet>
      <dgm:spPr>
        <a:solidFill>
          <a:srgbClr val="FFFFFF">
            <a:alpha val="0"/>
          </a:srgbClr>
        </a:solidFill>
      </dgm:spPr>
    </dgm:pt>
  </dgm:ptLst>
  <dgm:cxnLst>
    <dgm:cxn modelId="{2094098C-0C41-4DAF-BD29-9DAE611680B7}" type="presOf" srcId="{91346CAC-A78E-4DA3-B22E-CEA49EBE4226}" destId="{377BF09A-222E-4937-A795-7A4258D0F5D6}" srcOrd="0" destOrd="0" presId="urn:microsoft.com/office/officeart/2005/8/layout/list1"/>
    <dgm:cxn modelId="{A0945E71-DEFF-4CC6-A3E1-3B099C828A81}" type="presOf" srcId="{AF1790DE-E36E-4506-8B4B-73498403BC3A}" destId="{A1E54DF6-9C4C-426D-98EB-FFBF48F1924C}" srcOrd="0" destOrd="0" presId="urn:microsoft.com/office/officeart/2005/8/layout/list1"/>
    <dgm:cxn modelId="{ECD7AF00-4482-4704-A43D-130F5FFE81A6}" type="presOf" srcId="{D9B449A0-FF94-4713-9A9A-058D7F6B71B9}" destId="{F795D8E3-ADA7-4953-8642-733E088841CD}" srcOrd="0" destOrd="0" presId="urn:microsoft.com/office/officeart/2005/8/layout/list1"/>
    <dgm:cxn modelId="{FC763E00-505A-4F3D-8853-3351878B00B0}" type="presOf" srcId="{92E0BEA3-0319-4FBB-8D06-F523A0F31AFE}" destId="{EC1C5D96-D4E0-4B13-B90D-0A1CD7988876}"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E7461ED2-05FD-4409-AF66-C0D6D01322B3}" type="presOf" srcId="{E2855558-389B-4591-8564-2A29B4C32D65}" destId="{9CD06469-F34B-4432-ADB5-7C825FE94111}"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61075B8C-E6B6-4B55-8903-6147B1E4543D}" type="presOf" srcId="{E2855558-389B-4591-8564-2A29B4C32D65}" destId="{643F61F5-F617-478B-A953-7E4573D0220D}"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71D88ACE-2490-44B7-8A16-7A3B0124A6A8}" type="presOf" srcId="{D9B449A0-FF94-4713-9A9A-058D7F6B71B9}" destId="{46B940FC-8FA1-4568-B447-0EEB4A38217C}"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4C1813CA-EAF5-447A-A567-1269C0ED219B}" type="presOf" srcId="{AF1790DE-E36E-4506-8B4B-73498403BC3A}" destId="{EEBD306F-2B9A-4D2B-9193-3D815715E159}" srcOrd="1" destOrd="0" presId="urn:microsoft.com/office/officeart/2005/8/layout/list1"/>
    <dgm:cxn modelId="{35237ED2-79FB-41DA-A14A-D0E45A6F9112}" type="presOf" srcId="{92E0BEA3-0319-4FBB-8D06-F523A0F31AFE}" destId="{2F6DCFC7-B128-4075-85AB-63906F54F199}" srcOrd="0" destOrd="0" presId="urn:microsoft.com/office/officeart/2005/8/layout/list1"/>
    <dgm:cxn modelId="{1818C93F-B0FC-449B-8BB5-A0380AC02F63}" type="presParOf" srcId="{377BF09A-222E-4937-A795-7A4258D0F5D6}" destId="{ED0E1027-549B-49E6-9D59-3B13C1AC4FD2}" srcOrd="0" destOrd="0" presId="urn:microsoft.com/office/officeart/2005/8/layout/list1"/>
    <dgm:cxn modelId="{E1E6999F-EFBC-49DA-809A-696681923E9A}" type="presParOf" srcId="{ED0E1027-549B-49E6-9D59-3B13C1AC4FD2}" destId="{F795D8E3-ADA7-4953-8642-733E088841CD}" srcOrd="0" destOrd="0" presId="urn:microsoft.com/office/officeart/2005/8/layout/list1"/>
    <dgm:cxn modelId="{E896FD1F-03CD-414F-A7BD-ACB17B668182}" type="presParOf" srcId="{ED0E1027-549B-49E6-9D59-3B13C1AC4FD2}" destId="{46B940FC-8FA1-4568-B447-0EEB4A38217C}" srcOrd="1" destOrd="0" presId="urn:microsoft.com/office/officeart/2005/8/layout/list1"/>
    <dgm:cxn modelId="{9528F66B-8085-457C-8A29-0BCC5E49A99B}" type="presParOf" srcId="{377BF09A-222E-4937-A795-7A4258D0F5D6}" destId="{E375144E-1A36-4173-80BF-99CA453AF7E6}" srcOrd="1" destOrd="0" presId="urn:microsoft.com/office/officeart/2005/8/layout/list1"/>
    <dgm:cxn modelId="{1665C3F8-4A24-4B58-9FA8-C5EE58595CFB}" type="presParOf" srcId="{377BF09A-222E-4937-A795-7A4258D0F5D6}" destId="{FE437422-C560-4C42-8C7A-0DA04E55B9BB}" srcOrd="2" destOrd="0" presId="urn:microsoft.com/office/officeart/2005/8/layout/list1"/>
    <dgm:cxn modelId="{681B9DC2-E53D-4557-AB35-3736CD4A1B62}" type="presParOf" srcId="{377BF09A-222E-4937-A795-7A4258D0F5D6}" destId="{0B9E0790-3332-4252-B645-DA100988A8BD}" srcOrd="3" destOrd="0" presId="urn:microsoft.com/office/officeart/2005/8/layout/list1"/>
    <dgm:cxn modelId="{F2BE9DE8-1943-4609-A0C9-50961F56A3B2}" type="presParOf" srcId="{377BF09A-222E-4937-A795-7A4258D0F5D6}" destId="{BFEA5445-50DE-4684-987E-9F1F651A7CB1}" srcOrd="4" destOrd="0" presId="urn:microsoft.com/office/officeart/2005/8/layout/list1"/>
    <dgm:cxn modelId="{E50E825C-EC18-41AB-8196-FD0872C3381B}" type="presParOf" srcId="{BFEA5445-50DE-4684-987E-9F1F651A7CB1}" destId="{643F61F5-F617-478B-A953-7E4573D0220D}" srcOrd="0" destOrd="0" presId="urn:microsoft.com/office/officeart/2005/8/layout/list1"/>
    <dgm:cxn modelId="{1F2B0595-A4BF-4A00-BC4E-2959A4A475C8}" type="presParOf" srcId="{BFEA5445-50DE-4684-987E-9F1F651A7CB1}" destId="{9CD06469-F34B-4432-ADB5-7C825FE94111}" srcOrd="1" destOrd="0" presId="urn:microsoft.com/office/officeart/2005/8/layout/list1"/>
    <dgm:cxn modelId="{8B46E707-F69E-4398-B31F-93B4AE48CDB7}" type="presParOf" srcId="{377BF09A-222E-4937-A795-7A4258D0F5D6}" destId="{F1C435CB-0864-441B-8524-6DD2EE189DE5}" srcOrd="5" destOrd="0" presId="urn:microsoft.com/office/officeart/2005/8/layout/list1"/>
    <dgm:cxn modelId="{69245DCF-7FDC-4918-9B87-93C923DFD2A1}" type="presParOf" srcId="{377BF09A-222E-4937-A795-7A4258D0F5D6}" destId="{C6EBB0DE-782D-4729-AC1B-AFD6DD05183B}" srcOrd="6" destOrd="0" presId="urn:microsoft.com/office/officeart/2005/8/layout/list1"/>
    <dgm:cxn modelId="{47221397-0DBA-413F-AC31-97639692280C}" type="presParOf" srcId="{377BF09A-222E-4937-A795-7A4258D0F5D6}" destId="{FFB6C9BD-743C-4271-96CE-B4DCBC77FDF8}" srcOrd="7" destOrd="0" presId="urn:microsoft.com/office/officeart/2005/8/layout/list1"/>
    <dgm:cxn modelId="{DC3EAA4C-4682-4216-9855-1CD28DDFC9B0}" type="presParOf" srcId="{377BF09A-222E-4937-A795-7A4258D0F5D6}" destId="{6FECFA36-77DF-4D44-A0EE-86BBB75610EB}" srcOrd="8" destOrd="0" presId="urn:microsoft.com/office/officeart/2005/8/layout/list1"/>
    <dgm:cxn modelId="{C3859104-F486-4319-A82B-F99E37169283}" type="presParOf" srcId="{6FECFA36-77DF-4D44-A0EE-86BBB75610EB}" destId="{A1E54DF6-9C4C-426D-98EB-FFBF48F1924C}" srcOrd="0" destOrd="0" presId="urn:microsoft.com/office/officeart/2005/8/layout/list1"/>
    <dgm:cxn modelId="{BC1577E4-EC5C-4161-8753-88A53CB7BF0D}" type="presParOf" srcId="{6FECFA36-77DF-4D44-A0EE-86BBB75610EB}" destId="{EEBD306F-2B9A-4D2B-9193-3D815715E159}" srcOrd="1" destOrd="0" presId="urn:microsoft.com/office/officeart/2005/8/layout/list1"/>
    <dgm:cxn modelId="{F276C2E0-949D-484B-98CF-AD372846E312}" type="presParOf" srcId="{377BF09A-222E-4937-A795-7A4258D0F5D6}" destId="{D60276C3-8AA5-49E7-A53A-2AD0071F10C7}" srcOrd="9" destOrd="0" presId="urn:microsoft.com/office/officeart/2005/8/layout/list1"/>
    <dgm:cxn modelId="{BFE88F7F-15EC-4B62-99E3-525383335594}" type="presParOf" srcId="{377BF09A-222E-4937-A795-7A4258D0F5D6}" destId="{651F067F-7FD3-49A0-930F-C390710D14CC}" srcOrd="10" destOrd="0" presId="urn:microsoft.com/office/officeart/2005/8/layout/list1"/>
    <dgm:cxn modelId="{B8E4FC7B-4AC5-4B8C-B0C4-31D32E54004B}" type="presParOf" srcId="{377BF09A-222E-4937-A795-7A4258D0F5D6}" destId="{0DBAD9B9-D831-41B3-A7AB-BA43EC772A23}" srcOrd="11" destOrd="0" presId="urn:microsoft.com/office/officeart/2005/8/layout/list1"/>
    <dgm:cxn modelId="{EB7C5517-90EF-40D0-A4E5-189ABDE6A922}" type="presParOf" srcId="{377BF09A-222E-4937-A795-7A4258D0F5D6}" destId="{9FBB05F6-6B43-4838-BB56-D8204B1DFDBB}" srcOrd="12" destOrd="0" presId="urn:microsoft.com/office/officeart/2005/8/layout/list1"/>
    <dgm:cxn modelId="{7A16491E-53A5-4D10-B491-015B423FA1EA}" type="presParOf" srcId="{9FBB05F6-6B43-4838-BB56-D8204B1DFDBB}" destId="{2F6DCFC7-B128-4075-85AB-63906F54F199}" srcOrd="0" destOrd="0" presId="urn:microsoft.com/office/officeart/2005/8/layout/list1"/>
    <dgm:cxn modelId="{FFDC3A38-F356-4330-8561-F9F5E0B7D134}" type="presParOf" srcId="{9FBB05F6-6B43-4838-BB56-D8204B1DFDBB}" destId="{EC1C5D96-D4E0-4B13-B90D-0A1CD7988876}" srcOrd="1" destOrd="0" presId="urn:microsoft.com/office/officeart/2005/8/layout/list1"/>
    <dgm:cxn modelId="{EC3EB7DC-92C6-44E4-BB0D-9B89CA69251C}" type="presParOf" srcId="{377BF09A-222E-4937-A795-7A4258D0F5D6}" destId="{397FDA66-0FF2-46F7-8CE5-9F46C70CC2C1}" srcOrd="13" destOrd="0" presId="urn:microsoft.com/office/officeart/2005/8/layout/list1"/>
    <dgm:cxn modelId="{66C167A9-6EDD-41F7-96F4-707B9C29DAE9}" type="presParOf" srcId="{377BF09A-222E-4937-A795-7A4258D0F5D6}" destId="{F50AFCC0-5C68-4512-ACDD-23FE4FACC4F8}"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The </a:t>
          </a:r>
          <a:r>
            <a:rPr lang="en-US" sz="1600" b="0" dirty="0" smtClean="0">
              <a:latin typeface="Courier New" pitchFamily="49" charset="0"/>
              <a:cs typeface="Courier New" pitchFamily="49" charset="0"/>
            </a:rPr>
            <a:t>index_id</a:t>
          </a:r>
          <a:r>
            <a:rPr lang="en-US" sz="1600" b="1" dirty="0" smtClean="0">
              <a:latin typeface="Calibri" pitchFamily="34" charset="0"/>
              <a:cs typeface="Calibri" pitchFamily="34" charset="0"/>
            </a:rPr>
            <a:t> value for a heap is 0.</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The </a:t>
          </a:r>
          <a:r>
            <a:rPr lang="en-US" sz="1600" b="0" dirty="0" smtClean="0">
              <a:latin typeface="Courier New" pitchFamily="49" charset="0"/>
              <a:cs typeface="Courier New" pitchFamily="49" charset="0"/>
            </a:rPr>
            <a:t>index_id</a:t>
          </a:r>
          <a:r>
            <a:rPr lang="en-US" sz="1600" b="1" dirty="0" smtClean="0">
              <a:latin typeface="Calibri" pitchFamily="34" charset="0"/>
              <a:cs typeface="Calibri" pitchFamily="34" charset="0"/>
            </a:rPr>
            <a:t> value for a clustered index is 1.</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The </a:t>
          </a:r>
          <a:r>
            <a:rPr lang="en-US" sz="1600" b="0" dirty="0" smtClean="0">
              <a:latin typeface="Courier New" pitchFamily="49" charset="0"/>
              <a:cs typeface="Courier New" pitchFamily="49" charset="0"/>
            </a:rPr>
            <a:t>index_id</a:t>
          </a:r>
          <a:r>
            <a:rPr lang="en-US" sz="1600" b="1" dirty="0" smtClean="0">
              <a:latin typeface="Calibri" pitchFamily="34" charset="0"/>
              <a:cs typeface="Calibri" pitchFamily="34" charset="0"/>
            </a:rPr>
            <a:t> value for a nonclustered index is greater than 1.</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D1B76D81-15A9-4FC2-B974-91D85481247E}">
      <dgm:prSet phldrT="[Text]" custT="1"/>
      <dgm:spPr/>
      <dgm:t>
        <a:bodyPr/>
        <a:lstStyle/>
        <a:p>
          <a:r>
            <a:rPr lang="en-US" sz="1600" b="1" dirty="0" smtClean="0">
              <a:latin typeface="Calibri" pitchFamily="34" charset="0"/>
              <a:cs typeface="Calibri" pitchFamily="34" charset="0"/>
            </a:rPr>
            <a:t>The </a:t>
          </a:r>
          <a:r>
            <a:rPr lang="en-US" sz="1600" b="0" dirty="0" smtClean="0">
              <a:latin typeface="Courier New" pitchFamily="49" charset="0"/>
              <a:cs typeface="Courier New" pitchFamily="49" charset="0"/>
            </a:rPr>
            <a:t>index_id</a:t>
          </a:r>
          <a:r>
            <a:rPr lang="en-US" sz="1600" b="1" dirty="0" smtClean="0">
              <a:latin typeface="Calibri" pitchFamily="34" charset="0"/>
              <a:cs typeface="Calibri" pitchFamily="34" charset="0"/>
            </a:rPr>
            <a:t> value for large objects is greater than 250.</a:t>
          </a:r>
          <a:endParaRPr lang="en-US" sz="1600" b="1" dirty="0">
            <a:latin typeface="Calibri" pitchFamily="34" charset="0"/>
            <a:cs typeface="Calibri" pitchFamily="34" charset="0"/>
          </a:endParaRPr>
        </a:p>
      </dgm:t>
    </dgm:pt>
    <dgm:pt modelId="{31502952-7384-4D6E-BBED-996C6419CC3B}" type="parTrans" cxnId="{56321F3E-D9FD-4E0C-8F65-10E272055887}">
      <dgm:prSet/>
      <dgm:spPr/>
      <dgm:t>
        <a:bodyPr/>
        <a:lstStyle/>
        <a:p>
          <a:endParaRPr lang="en-US"/>
        </a:p>
      </dgm:t>
    </dgm:pt>
    <dgm:pt modelId="{329D2824-7033-4AFA-A282-BDE2944C1177}" type="sibTrans" cxnId="{56321F3E-D9FD-4E0C-8F65-10E27205588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t>
        <a:bodyPr/>
        <a:lstStyle/>
        <a:p>
          <a:endParaRPr lang="en-US"/>
        </a:p>
      </dgm:t>
    </dgm:pt>
    <dgm:pt modelId="{F795D8E3-ADA7-4953-8642-733E088841CD}" type="pres">
      <dgm:prSet presAssocID="{D9B449A0-FF94-4713-9A9A-058D7F6B71B9}" presName="parentLeftMargin" presStyleLbl="node1" presStyleIdx="0" presStyleCnt="4"/>
      <dgm:spPr/>
      <dgm:t>
        <a:bodyPr/>
        <a:lstStyle/>
        <a:p>
          <a:endParaRPr lang="en-US"/>
        </a:p>
      </dgm:t>
    </dgm:pt>
    <dgm:pt modelId="{46B940FC-8FA1-4568-B447-0EEB4A38217C}" type="pres">
      <dgm:prSet presAssocID="{D9B449A0-FF94-4713-9A9A-058D7F6B71B9}" presName="parentText" presStyleLbl="node1" presStyleIdx="0" presStyleCnt="4" custScaleX="126013"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t>
        <a:bodyPr/>
        <a:lstStyle/>
        <a:p>
          <a:endParaRPr lang="en-US"/>
        </a:p>
      </dgm:t>
    </dgm:pt>
    <dgm:pt modelId="{FE437422-C560-4C42-8C7A-0DA04E55B9BB}" type="pres">
      <dgm:prSet presAssocID="{D9B449A0-FF94-4713-9A9A-058D7F6B71B9}" presName="childText" presStyleLbl="conFgAcc1" presStyleIdx="0" presStyleCnt="4">
        <dgm:presLayoutVars>
          <dgm:bulletEnabled val="1"/>
        </dgm:presLayoutVars>
      </dgm:prSet>
      <dgm:spPr>
        <a:solidFill>
          <a:schemeClr val="lt1">
            <a:hueOff val="0"/>
            <a:satOff val="0"/>
            <a:lumOff val="0"/>
            <a:alpha val="0"/>
          </a:schemeClr>
        </a:solidFill>
      </dgm:spPr>
      <dgm:t>
        <a:bodyPr/>
        <a:lstStyle/>
        <a:p>
          <a:endParaRPr lang="en-US"/>
        </a:p>
      </dgm:t>
    </dgm:pt>
    <dgm:pt modelId="{0B9E0790-3332-4252-B645-DA100988A8BD}" type="pres">
      <dgm:prSet presAssocID="{2764F4CA-6CE4-44EA-8523-B18B98402A7E}" presName="spaceBetweenRectangles" presStyleCnt="0"/>
      <dgm:spPr/>
      <dgm:t>
        <a:bodyPr/>
        <a:lstStyle/>
        <a:p>
          <a:endParaRPr lang="en-US"/>
        </a:p>
      </dgm:t>
    </dgm:pt>
    <dgm:pt modelId="{BFEA5445-50DE-4684-987E-9F1F651A7CB1}" type="pres">
      <dgm:prSet presAssocID="{E2855558-389B-4591-8564-2A29B4C32D65}" presName="parentLin" presStyleCnt="0"/>
      <dgm:spPr/>
      <dgm:t>
        <a:bodyPr/>
        <a:lstStyle/>
        <a:p>
          <a:endParaRPr lang="en-US"/>
        </a:p>
      </dgm:t>
    </dgm:pt>
    <dgm:pt modelId="{643F61F5-F617-478B-A953-7E4573D0220D}" type="pres">
      <dgm:prSet presAssocID="{E2855558-389B-4591-8564-2A29B4C32D65}" presName="parentLeftMargin" presStyleLbl="node1" presStyleIdx="0" presStyleCnt="4"/>
      <dgm:spPr/>
      <dgm:t>
        <a:bodyPr/>
        <a:lstStyle/>
        <a:p>
          <a:endParaRPr lang="en-US"/>
        </a:p>
      </dgm:t>
    </dgm:pt>
    <dgm:pt modelId="{9CD06469-F34B-4432-ADB5-7C825FE94111}" type="pres">
      <dgm:prSet presAssocID="{E2855558-389B-4591-8564-2A29B4C32D65}" presName="parentText" presStyleLbl="node1" presStyleIdx="1" presStyleCnt="4" custScaleX="125715">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t>
        <a:bodyPr/>
        <a:lstStyle/>
        <a:p>
          <a:endParaRPr lang="en-US"/>
        </a:p>
      </dgm:t>
    </dgm:pt>
    <dgm:pt modelId="{C6EBB0DE-782D-4729-AC1B-AFD6DD05183B}" type="pres">
      <dgm:prSet presAssocID="{E2855558-389B-4591-8564-2A29B4C32D65}" presName="childText" presStyleLbl="conFgAcc1" presStyleIdx="1" presStyleCnt="4">
        <dgm:presLayoutVars>
          <dgm:bulletEnabled val="1"/>
        </dgm:presLayoutVars>
      </dgm:prSet>
      <dgm:spPr>
        <a:solidFill>
          <a:schemeClr val="lt1">
            <a:hueOff val="0"/>
            <a:satOff val="0"/>
            <a:lumOff val="0"/>
            <a:alpha val="0"/>
          </a:schemeClr>
        </a:solidFill>
      </dgm:spPr>
      <dgm:t>
        <a:bodyPr/>
        <a:lstStyle/>
        <a:p>
          <a:endParaRPr lang="en-US"/>
        </a:p>
      </dgm:t>
    </dgm:pt>
    <dgm:pt modelId="{FFB6C9BD-743C-4271-96CE-B4DCBC77FDF8}" type="pres">
      <dgm:prSet presAssocID="{E3CCE1FE-8395-4CE0-ADA9-5054E68F59BF}" presName="spaceBetweenRectangles" presStyleCnt="0"/>
      <dgm:spPr/>
      <dgm:t>
        <a:bodyPr/>
        <a:lstStyle/>
        <a:p>
          <a:endParaRPr lang="en-US"/>
        </a:p>
      </dgm:t>
    </dgm:pt>
    <dgm:pt modelId="{6FECFA36-77DF-4D44-A0EE-86BBB75610EB}" type="pres">
      <dgm:prSet presAssocID="{AF1790DE-E36E-4506-8B4B-73498403BC3A}" presName="parentLin" presStyleCnt="0"/>
      <dgm:spPr/>
      <dgm:t>
        <a:bodyPr/>
        <a:lstStyle/>
        <a:p>
          <a:endParaRPr lang="en-US"/>
        </a:p>
      </dgm:t>
    </dgm:pt>
    <dgm:pt modelId="{A1E54DF6-9C4C-426D-98EB-FFBF48F1924C}" type="pres">
      <dgm:prSet presAssocID="{AF1790DE-E36E-4506-8B4B-73498403BC3A}" presName="parentLeftMargin" presStyleLbl="node1" presStyleIdx="1" presStyleCnt="4"/>
      <dgm:spPr/>
      <dgm:t>
        <a:bodyPr/>
        <a:lstStyle/>
        <a:p>
          <a:endParaRPr lang="en-US"/>
        </a:p>
      </dgm:t>
    </dgm:pt>
    <dgm:pt modelId="{EEBD306F-2B9A-4D2B-9193-3D815715E159}" type="pres">
      <dgm:prSet presAssocID="{AF1790DE-E36E-4506-8B4B-73498403BC3A}" presName="parentText" presStyleLbl="node1" presStyleIdx="2" presStyleCnt="4" custScaleX="124780">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t>
        <a:bodyPr/>
        <a:lstStyle/>
        <a:p>
          <a:endParaRPr lang="en-US"/>
        </a:p>
      </dgm:t>
    </dgm:pt>
    <dgm:pt modelId="{651F067F-7FD3-49A0-930F-C390710D14CC}" type="pres">
      <dgm:prSet presAssocID="{AF1790DE-E36E-4506-8B4B-73498403BC3A}" presName="childText" presStyleLbl="conFgAcc1" presStyleIdx="2" presStyleCnt="4">
        <dgm:presLayoutVars>
          <dgm:bulletEnabled val="1"/>
        </dgm:presLayoutVars>
      </dgm:prSet>
      <dgm:spPr>
        <a:solidFill>
          <a:schemeClr val="lt1">
            <a:hueOff val="0"/>
            <a:satOff val="0"/>
            <a:lumOff val="0"/>
            <a:alpha val="0"/>
          </a:schemeClr>
        </a:solidFill>
      </dgm:spPr>
      <dgm:t>
        <a:bodyPr/>
        <a:lstStyle/>
        <a:p>
          <a:endParaRPr lang="en-US"/>
        </a:p>
      </dgm:t>
    </dgm:pt>
    <dgm:pt modelId="{0DBAD9B9-D831-41B3-A7AB-BA43EC772A23}" type="pres">
      <dgm:prSet presAssocID="{43FE062E-EA32-4A5A-A7FE-EEBE294F89F8}" presName="spaceBetweenRectangles" presStyleCnt="0"/>
      <dgm:spPr/>
      <dgm:t>
        <a:bodyPr/>
        <a:lstStyle/>
        <a:p>
          <a:endParaRPr lang="en-US"/>
        </a:p>
      </dgm:t>
    </dgm:pt>
    <dgm:pt modelId="{0439C291-7F5E-49C6-9B59-B64B5C4C1B67}" type="pres">
      <dgm:prSet presAssocID="{D1B76D81-15A9-4FC2-B974-91D85481247E}" presName="parentLin" presStyleCnt="0"/>
      <dgm:spPr/>
    </dgm:pt>
    <dgm:pt modelId="{714659C3-5585-449D-9A3E-B332695BAFDA}" type="pres">
      <dgm:prSet presAssocID="{D1B76D81-15A9-4FC2-B974-91D85481247E}" presName="parentLeftMargin" presStyleLbl="node1" presStyleIdx="2" presStyleCnt="4"/>
      <dgm:spPr/>
      <dgm:t>
        <a:bodyPr/>
        <a:lstStyle/>
        <a:p>
          <a:endParaRPr lang="en-US"/>
        </a:p>
      </dgm:t>
    </dgm:pt>
    <dgm:pt modelId="{EA3DC384-FAFA-4B2F-84F0-76586CDEF3DF}" type="pres">
      <dgm:prSet presAssocID="{D1B76D81-15A9-4FC2-B974-91D85481247E}" presName="parentText" presStyleLbl="node1" presStyleIdx="3" presStyleCnt="4" custScaleX="122857">
        <dgm:presLayoutVars>
          <dgm:chMax val="0"/>
          <dgm:bulletEnabled val="1"/>
        </dgm:presLayoutVars>
      </dgm:prSet>
      <dgm:spPr/>
      <dgm:t>
        <a:bodyPr/>
        <a:lstStyle/>
        <a:p>
          <a:endParaRPr lang="en-US"/>
        </a:p>
      </dgm:t>
    </dgm:pt>
    <dgm:pt modelId="{A1A85AB0-5109-4E1F-B616-268845C8391C}" type="pres">
      <dgm:prSet presAssocID="{D1B76D81-15A9-4FC2-B974-91D85481247E}" presName="negativeSpace" presStyleCnt="0"/>
      <dgm:spPr/>
    </dgm:pt>
    <dgm:pt modelId="{2FCD3F61-D9F1-48F3-A675-1687908E05D9}" type="pres">
      <dgm:prSet presAssocID="{D1B76D81-15A9-4FC2-B974-91D85481247E}" presName="childText" presStyleLbl="conFgAcc1" presStyleIdx="3" presStyleCnt="4">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CB0C8EF2-9E1A-4812-90FF-F0ED78FAD6AB}" type="presOf" srcId="{D1B76D81-15A9-4FC2-B974-91D85481247E}" destId="{714659C3-5585-449D-9A3E-B332695BAFDA}" srcOrd="0" destOrd="0" presId="urn:microsoft.com/office/officeart/2005/8/layout/list1"/>
    <dgm:cxn modelId="{EB07B7E7-17C1-46C2-AC21-31FAC7C48B9D}" type="presOf" srcId="{91346CAC-A78E-4DA3-B22E-CEA49EBE4226}" destId="{377BF09A-222E-4937-A795-7A4258D0F5D6}" srcOrd="0" destOrd="0" presId="urn:microsoft.com/office/officeart/2005/8/layout/list1"/>
    <dgm:cxn modelId="{E565BD89-37E0-49EB-9BAB-D3C652DB7601}" type="presOf" srcId="{D1B76D81-15A9-4FC2-B974-91D85481247E}" destId="{EA3DC384-FAFA-4B2F-84F0-76586CDEF3DF}" srcOrd="1" destOrd="0" presId="urn:microsoft.com/office/officeart/2005/8/layout/list1"/>
    <dgm:cxn modelId="{7EBABC17-D418-4194-9400-F2DB9A9FCADA}" type="presOf" srcId="{D9B449A0-FF94-4713-9A9A-058D7F6B71B9}" destId="{46B940FC-8FA1-4568-B447-0EEB4A38217C}"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F2B8E2F6-2D30-4BF1-B5B2-BA9B47AF5769}" type="presOf" srcId="{D9B449A0-FF94-4713-9A9A-058D7F6B71B9}" destId="{F795D8E3-ADA7-4953-8642-733E088841CD}" srcOrd="0" destOrd="0" presId="urn:microsoft.com/office/officeart/2005/8/layout/list1"/>
    <dgm:cxn modelId="{FFA80BB5-32A7-4D95-92F9-B9D5F7EF8A30}" type="presOf" srcId="{E2855558-389B-4591-8564-2A29B4C32D65}" destId="{643F61F5-F617-478B-A953-7E4573D0220D}" srcOrd="0" destOrd="0" presId="urn:microsoft.com/office/officeart/2005/8/layout/list1"/>
    <dgm:cxn modelId="{F154C913-B7DE-434A-BA95-699A73B2CB96}" type="presOf" srcId="{E2855558-389B-4591-8564-2A29B4C32D65}" destId="{9CD06469-F34B-4432-ADB5-7C825FE94111}"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6321F3E-D9FD-4E0C-8F65-10E272055887}" srcId="{91346CAC-A78E-4DA3-B22E-CEA49EBE4226}" destId="{D1B76D81-15A9-4FC2-B974-91D85481247E}" srcOrd="3" destOrd="0" parTransId="{31502952-7384-4D6E-BBED-996C6419CC3B}" sibTransId="{329D2824-7033-4AFA-A282-BDE2944C1177}"/>
    <dgm:cxn modelId="{288DC64C-8A3F-4DDC-9941-9C1573838A3D}" type="presOf" srcId="{AF1790DE-E36E-4506-8B4B-73498403BC3A}" destId="{EEBD306F-2B9A-4D2B-9193-3D815715E159}"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BFB0EEA2-08F2-4171-A4A5-D184C1131268}" type="presOf" srcId="{AF1790DE-E36E-4506-8B4B-73498403BC3A}" destId="{A1E54DF6-9C4C-426D-98EB-FFBF48F1924C}" srcOrd="0" destOrd="0" presId="urn:microsoft.com/office/officeart/2005/8/layout/list1"/>
    <dgm:cxn modelId="{554891D8-A7BB-4D89-8F3B-25BD317C71F7}" type="presParOf" srcId="{377BF09A-222E-4937-A795-7A4258D0F5D6}" destId="{ED0E1027-549B-49E6-9D59-3B13C1AC4FD2}" srcOrd="0" destOrd="0" presId="urn:microsoft.com/office/officeart/2005/8/layout/list1"/>
    <dgm:cxn modelId="{797D4086-E471-4D9B-B703-AB31F0E6A500}" type="presParOf" srcId="{ED0E1027-549B-49E6-9D59-3B13C1AC4FD2}" destId="{F795D8E3-ADA7-4953-8642-733E088841CD}" srcOrd="0" destOrd="0" presId="urn:microsoft.com/office/officeart/2005/8/layout/list1"/>
    <dgm:cxn modelId="{10E95264-2A6E-4CB3-A324-30D6B1EBDEB2}" type="presParOf" srcId="{ED0E1027-549B-49E6-9D59-3B13C1AC4FD2}" destId="{46B940FC-8FA1-4568-B447-0EEB4A38217C}" srcOrd="1" destOrd="0" presId="urn:microsoft.com/office/officeart/2005/8/layout/list1"/>
    <dgm:cxn modelId="{960E985B-98CD-4EE1-BF87-CE5D188E2E5B}" type="presParOf" srcId="{377BF09A-222E-4937-A795-7A4258D0F5D6}" destId="{E375144E-1A36-4173-80BF-99CA453AF7E6}" srcOrd="1" destOrd="0" presId="urn:microsoft.com/office/officeart/2005/8/layout/list1"/>
    <dgm:cxn modelId="{C6B6B4BC-4D54-4339-B312-22A9429817A6}" type="presParOf" srcId="{377BF09A-222E-4937-A795-7A4258D0F5D6}" destId="{FE437422-C560-4C42-8C7A-0DA04E55B9BB}" srcOrd="2" destOrd="0" presId="urn:microsoft.com/office/officeart/2005/8/layout/list1"/>
    <dgm:cxn modelId="{9F22FDA1-2651-4768-9401-72509CE12472}" type="presParOf" srcId="{377BF09A-222E-4937-A795-7A4258D0F5D6}" destId="{0B9E0790-3332-4252-B645-DA100988A8BD}" srcOrd="3" destOrd="0" presId="urn:microsoft.com/office/officeart/2005/8/layout/list1"/>
    <dgm:cxn modelId="{B60D039D-D680-445D-A481-ACCD0A5F82A1}" type="presParOf" srcId="{377BF09A-222E-4937-A795-7A4258D0F5D6}" destId="{BFEA5445-50DE-4684-987E-9F1F651A7CB1}" srcOrd="4" destOrd="0" presId="urn:microsoft.com/office/officeart/2005/8/layout/list1"/>
    <dgm:cxn modelId="{561B6260-692F-4F64-B9BD-A132F72ED758}" type="presParOf" srcId="{BFEA5445-50DE-4684-987E-9F1F651A7CB1}" destId="{643F61F5-F617-478B-A953-7E4573D0220D}" srcOrd="0" destOrd="0" presId="urn:microsoft.com/office/officeart/2005/8/layout/list1"/>
    <dgm:cxn modelId="{CAEF7784-BE38-433E-A1DD-9B37E2EED53F}" type="presParOf" srcId="{BFEA5445-50DE-4684-987E-9F1F651A7CB1}" destId="{9CD06469-F34B-4432-ADB5-7C825FE94111}" srcOrd="1" destOrd="0" presId="urn:microsoft.com/office/officeart/2005/8/layout/list1"/>
    <dgm:cxn modelId="{38E6B28E-3947-4E9E-97AE-3B5338FEB319}" type="presParOf" srcId="{377BF09A-222E-4937-A795-7A4258D0F5D6}" destId="{F1C435CB-0864-441B-8524-6DD2EE189DE5}" srcOrd="5" destOrd="0" presId="urn:microsoft.com/office/officeart/2005/8/layout/list1"/>
    <dgm:cxn modelId="{F36B7DCC-1CBA-4CC5-9C98-11586B0AACD7}" type="presParOf" srcId="{377BF09A-222E-4937-A795-7A4258D0F5D6}" destId="{C6EBB0DE-782D-4729-AC1B-AFD6DD05183B}" srcOrd="6" destOrd="0" presId="urn:microsoft.com/office/officeart/2005/8/layout/list1"/>
    <dgm:cxn modelId="{0601C191-999B-4BCC-9AA1-819F69301CED}" type="presParOf" srcId="{377BF09A-222E-4937-A795-7A4258D0F5D6}" destId="{FFB6C9BD-743C-4271-96CE-B4DCBC77FDF8}" srcOrd="7" destOrd="0" presId="urn:microsoft.com/office/officeart/2005/8/layout/list1"/>
    <dgm:cxn modelId="{71BBEDC2-C1DA-49A9-8341-AF7B32692403}" type="presParOf" srcId="{377BF09A-222E-4937-A795-7A4258D0F5D6}" destId="{6FECFA36-77DF-4D44-A0EE-86BBB75610EB}" srcOrd="8" destOrd="0" presId="urn:microsoft.com/office/officeart/2005/8/layout/list1"/>
    <dgm:cxn modelId="{5D4D16CF-B885-4FB2-BCD5-268E820737DE}" type="presParOf" srcId="{6FECFA36-77DF-4D44-A0EE-86BBB75610EB}" destId="{A1E54DF6-9C4C-426D-98EB-FFBF48F1924C}" srcOrd="0" destOrd="0" presId="urn:microsoft.com/office/officeart/2005/8/layout/list1"/>
    <dgm:cxn modelId="{B76E185D-14FB-4AE9-B426-EE855B9312FF}" type="presParOf" srcId="{6FECFA36-77DF-4D44-A0EE-86BBB75610EB}" destId="{EEBD306F-2B9A-4D2B-9193-3D815715E159}" srcOrd="1" destOrd="0" presId="urn:microsoft.com/office/officeart/2005/8/layout/list1"/>
    <dgm:cxn modelId="{B9577837-AE50-4739-8204-37320D412086}" type="presParOf" srcId="{377BF09A-222E-4937-A795-7A4258D0F5D6}" destId="{D60276C3-8AA5-49E7-A53A-2AD0071F10C7}" srcOrd="9" destOrd="0" presId="urn:microsoft.com/office/officeart/2005/8/layout/list1"/>
    <dgm:cxn modelId="{D9DD8FCF-E441-485B-AE6E-8E5B251204FF}" type="presParOf" srcId="{377BF09A-222E-4937-A795-7A4258D0F5D6}" destId="{651F067F-7FD3-49A0-930F-C390710D14CC}" srcOrd="10" destOrd="0" presId="urn:microsoft.com/office/officeart/2005/8/layout/list1"/>
    <dgm:cxn modelId="{B010C3A5-0594-4B35-81F3-3EF0F69AADC4}" type="presParOf" srcId="{377BF09A-222E-4937-A795-7A4258D0F5D6}" destId="{0DBAD9B9-D831-41B3-A7AB-BA43EC772A23}" srcOrd="11" destOrd="0" presId="urn:microsoft.com/office/officeart/2005/8/layout/list1"/>
    <dgm:cxn modelId="{E12FA619-D6AC-4DE6-B757-AAB39C7CD905}" type="presParOf" srcId="{377BF09A-222E-4937-A795-7A4258D0F5D6}" destId="{0439C291-7F5E-49C6-9B59-B64B5C4C1B67}" srcOrd="12" destOrd="0" presId="urn:microsoft.com/office/officeart/2005/8/layout/list1"/>
    <dgm:cxn modelId="{CD07AF85-CE6B-499E-A164-BB398AA74996}" type="presParOf" srcId="{0439C291-7F5E-49C6-9B59-B64B5C4C1B67}" destId="{714659C3-5585-449D-9A3E-B332695BAFDA}" srcOrd="0" destOrd="0" presId="urn:microsoft.com/office/officeart/2005/8/layout/list1"/>
    <dgm:cxn modelId="{AB34A0A1-586C-43F4-B974-E571D14CC531}" type="presParOf" srcId="{0439C291-7F5E-49C6-9B59-B64B5C4C1B67}" destId="{EA3DC384-FAFA-4B2F-84F0-76586CDEF3DF}" srcOrd="1" destOrd="0" presId="urn:microsoft.com/office/officeart/2005/8/layout/list1"/>
    <dgm:cxn modelId="{F8A3D4B8-1CEE-4B91-B906-9759A3039708}" type="presParOf" srcId="{377BF09A-222E-4937-A795-7A4258D0F5D6}" destId="{A1A85AB0-5109-4E1F-B616-268845C8391C}" srcOrd="13" destOrd="0" presId="urn:microsoft.com/office/officeart/2005/8/layout/list1"/>
    <dgm:cxn modelId="{24F39037-D2B4-4779-91FC-90F539E477B5}" type="presParOf" srcId="{377BF09A-222E-4937-A795-7A4258D0F5D6}" destId="{2FCD3F61-D9F1-48F3-A675-1687908E05D9}"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800" b="1" dirty="0" smtClean="0">
              <a:latin typeface="Calibri" pitchFamily="34" charset="0"/>
              <a:cs typeface="Calibri" pitchFamily="34" charset="0"/>
            </a:rPr>
            <a:t>Static Cursors</a:t>
          </a:r>
          <a:endParaRPr lang="en-US" sz="1800" b="1" dirty="0">
            <a:latin typeface="Calibri" pitchFamily="34" charset="0"/>
            <a:cs typeface="Calibri" pitchFamily="34" charset="0"/>
          </a:endParaRP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smtClean="0">
              <a:latin typeface="Calibri" pitchFamily="34" charset="0"/>
              <a:cs typeface="Calibri" pitchFamily="34" charset="0"/>
            </a:rPr>
            <a:t>These cursors help to populate the resultset when the cursor is created and the query result is cached. This is the slowest of all the cursors. </a:t>
          </a:r>
          <a:endParaRPr lang="en-US" sz="1400" dirty="0">
            <a:latin typeface="Calibri" pitchFamily="34" charset="0"/>
            <a:cs typeface="Calibri" pitchFamily="34" charset="0"/>
          </a:endParaRP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318712A4-F379-4024-BACC-1003727655AA}">
      <dgm:prSet phldrT="[Text]" custT="1"/>
      <dgm:spPr/>
      <dgm:t>
        <a:bodyPr/>
        <a:lstStyle/>
        <a:p>
          <a:r>
            <a:rPr lang="en-US" sz="1800" b="1" dirty="0" smtClean="0">
              <a:latin typeface="Calibri" pitchFamily="34" charset="0"/>
              <a:cs typeface="Calibri" pitchFamily="34" charset="0"/>
            </a:rPr>
            <a:t>Dynamic Cursors</a:t>
          </a:r>
          <a:endParaRPr lang="en-US" sz="1800" b="1" dirty="0">
            <a:latin typeface="Calibri" pitchFamily="34" charset="0"/>
            <a:cs typeface="Calibri" pitchFamily="34" charset="0"/>
          </a:endParaRP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smtClean="0">
              <a:latin typeface="Calibri" pitchFamily="34" charset="0"/>
              <a:cs typeface="Calibri" pitchFamily="34" charset="0"/>
            </a:rPr>
            <a:t>These cursors allow you to view the procedures of insertion, updation, and deletion when the cursor is open. </a:t>
          </a:r>
          <a:endParaRPr lang="en-US" sz="1400" dirty="0">
            <a:latin typeface="Calibri" pitchFamily="34" charset="0"/>
            <a:cs typeface="Calibri" pitchFamily="34" charset="0"/>
          </a:endParaRP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C7EE1916-D17F-43C1-B5A0-78BDAE6A4937}">
      <dgm:prSet phldrT="[Text]" custT="1"/>
      <dgm:spPr/>
      <dgm:t>
        <a:bodyPr/>
        <a:lstStyle/>
        <a:p>
          <a:r>
            <a:rPr lang="en-US" sz="1800" b="1" dirty="0" smtClean="0">
              <a:latin typeface="Calibri" pitchFamily="34" charset="0"/>
              <a:cs typeface="Calibri" pitchFamily="34" charset="0"/>
            </a:rPr>
            <a:t>Forward Only Cursors</a:t>
          </a:r>
          <a:endParaRPr lang="en-US" sz="1800" b="1" dirty="0">
            <a:latin typeface="Calibri" pitchFamily="34" charset="0"/>
            <a:cs typeface="Calibri" pitchFamily="34" charset="0"/>
          </a:endParaRP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smtClean="0">
              <a:latin typeface="Calibri" pitchFamily="34" charset="0"/>
              <a:cs typeface="Calibri" pitchFamily="34" charset="0"/>
            </a:rPr>
            <a:t>These cursors also support updation and deletion of data. </a:t>
          </a:r>
          <a:endParaRPr lang="en-US" sz="1400" dirty="0">
            <a:latin typeface="Calibri" pitchFamily="34" charset="0"/>
            <a:cs typeface="Calibri" pitchFamily="34" charset="0"/>
          </a:endParaRP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11F908D7-E0DB-4858-899D-1782CBE66AF4}">
      <dgm:prSet phldrT="[Text]" custT="1"/>
      <dgm:spPr/>
      <dgm:t>
        <a:bodyPr/>
        <a:lstStyle/>
        <a:p>
          <a:r>
            <a:rPr lang="en-US" sz="1400" dirty="0" smtClean="0">
              <a:latin typeface="Calibri" pitchFamily="34" charset="0"/>
              <a:cs typeface="Calibri" pitchFamily="34" charset="0"/>
            </a:rPr>
            <a:t>Also, the static cursor cannot be updated or deleted.</a:t>
          </a:r>
          <a:endParaRPr lang="en-US" sz="1400" dirty="0">
            <a:latin typeface="Calibri" pitchFamily="34" charset="0"/>
            <a:cs typeface="Calibri" pitchFamily="34" charset="0"/>
          </a:endParaRPr>
        </a:p>
      </dgm:t>
    </dgm:pt>
    <dgm:pt modelId="{43A8C9D7-6B08-49DC-BC99-1AD8CD08D471}" type="parTrans" cxnId="{A15622EB-4C89-4E86-9284-71B90C1D0C98}">
      <dgm:prSet/>
      <dgm:spPr/>
      <dgm:t>
        <a:bodyPr/>
        <a:lstStyle/>
        <a:p>
          <a:endParaRPr lang="en-US"/>
        </a:p>
      </dgm:t>
    </dgm:pt>
    <dgm:pt modelId="{F603C43C-2476-4860-BE44-26FC03D077C9}" type="sibTrans" cxnId="{A15622EB-4C89-4E86-9284-71B90C1D0C98}">
      <dgm:prSet/>
      <dgm:spPr/>
      <dgm:t>
        <a:bodyPr/>
        <a:lstStyle/>
        <a:p>
          <a:endParaRPr lang="en-US"/>
        </a:p>
      </dgm:t>
    </dgm:pt>
    <dgm:pt modelId="{EF8A5654-759D-455B-B159-5EFF072BFD3B}">
      <dgm:prSet phldrT="[Text]" custT="1"/>
      <dgm:spPr/>
      <dgm:t>
        <a:bodyPr/>
        <a:lstStyle/>
        <a:p>
          <a:r>
            <a:rPr lang="en-US" sz="1400" dirty="0" smtClean="0">
              <a:latin typeface="Calibri" pitchFamily="34" charset="0"/>
              <a:cs typeface="Calibri" pitchFamily="34" charset="0"/>
            </a:rPr>
            <a:t>This is one of the most sensitive cursor and is scrollable.</a:t>
          </a:r>
          <a:endParaRPr lang="en-US" sz="1400" dirty="0">
            <a:latin typeface="Calibri" pitchFamily="34" charset="0"/>
            <a:cs typeface="Calibri" pitchFamily="34" charset="0"/>
          </a:endParaRPr>
        </a:p>
      </dgm:t>
    </dgm:pt>
    <dgm:pt modelId="{6819076C-32B9-40E6-AA95-946380172A5C}" type="parTrans" cxnId="{7A153A79-128C-4BB1-A3B1-32A01165B155}">
      <dgm:prSet/>
      <dgm:spPr/>
      <dgm:t>
        <a:bodyPr/>
        <a:lstStyle/>
        <a:p>
          <a:endParaRPr lang="en-US"/>
        </a:p>
      </dgm:t>
    </dgm:pt>
    <dgm:pt modelId="{0C21554A-1D0C-464F-A9D5-6B1888BA0869}" type="sibTrans" cxnId="{7A153A79-128C-4BB1-A3B1-32A01165B155}">
      <dgm:prSet/>
      <dgm:spPr/>
      <dgm:t>
        <a:bodyPr/>
        <a:lstStyle/>
        <a:p>
          <a:endParaRPr lang="en-US"/>
        </a:p>
      </dgm:t>
    </dgm:pt>
    <dgm:pt modelId="{3FF1A770-0475-4BAE-A4CB-EC5AD3CDEB5C}">
      <dgm:prSet phldrT="[Text]" custT="1"/>
      <dgm:spPr/>
      <dgm:t>
        <a:bodyPr/>
        <a:lstStyle/>
        <a:p>
          <a:r>
            <a:rPr lang="en-US" sz="1400" dirty="0" smtClean="0">
              <a:latin typeface="Calibri" pitchFamily="34" charset="0"/>
              <a:cs typeface="Calibri" pitchFamily="34" charset="0"/>
            </a:rPr>
            <a:t>This is the fastest cursor though it does not support backward scrolling. </a:t>
          </a:r>
          <a:endParaRPr lang="en-US" sz="1400" dirty="0">
            <a:latin typeface="Calibri" pitchFamily="34" charset="0"/>
            <a:cs typeface="Calibri" pitchFamily="34" charset="0"/>
          </a:endParaRPr>
        </a:p>
      </dgm:t>
    </dgm:pt>
    <dgm:pt modelId="{26FF435B-44C1-4AD3-B5B4-0A8C4342F532}" type="parTrans" cxnId="{1EA1B009-2DC6-4873-B740-31FA6AD40484}">
      <dgm:prSet/>
      <dgm:spPr/>
      <dgm:t>
        <a:bodyPr/>
        <a:lstStyle/>
        <a:p>
          <a:endParaRPr lang="en-US"/>
        </a:p>
      </dgm:t>
    </dgm:pt>
    <dgm:pt modelId="{D42DA222-35B4-4A5D-A4A9-8C85BAE5711A}" type="sibTrans" cxnId="{1EA1B009-2DC6-4873-B740-31FA6AD40484}">
      <dgm:prSet/>
      <dgm:spPr/>
      <dgm:t>
        <a:bodyPr/>
        <a:lstStyle/>
        <a:p>
          <a:endParaRPr lang="en-US"/>
        </a:p>
      </dgm:t>
    </dgm:pt>
    <dgm:pt modelId="{D3B83FCA-650A-4B0C-9730-1FB893781C32}">
      <dgm:prSet phldrT="[Text]" custT="1"/>
      <dgm:spPr/>
      <dgm:t>
        <a:bodyPr/>
        <a:lstStyle/>
        <a:p>
          <a:r>
            <a:rPr lang="en-US" sz="1400" dirty="0" smtClean="0">
              <a:latin typeface="Calibri" pitchFamily="34" charset="0"/>
              <a:cs typeface="Calibri" pitchFamily="34" charset="0"/>
            </a:rPr>
            <a:t>The three types of forward cursors are </a:t>
          </a:r>
          <a:r>
            <a:rPr lang="en-US" sz="1400" dirty="0" smtClean="0">
              <a:latin typeface="Courier New" pitchFamily="49" charset="0"/>
              <a:cs typeface="Courier New" pitchFamily="49" charset="0"/>
            </a:rPr>
            <a:t>FORWARD_ONLY KEYSET</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FORWARD_ONLY</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STATIC</a:t>
          </a:r>
          <a:r>
            <a:rPr lang="en-US" sz="1400" dirty="0" smtClean="0">
              <a:latin typeface="Calibri" pitchFamily="34" charset="0"/>
              <a:cs typeface="Calibri" pitchFamily="34" charset="0"/>
            </a:rPr>
            <a:t>, and </a:t>
          </a:r>
          <a:r>
            <a:rPr lang="en-US" sz="1400" dirty="0" smtClean="0">
              <a:latin typeface="Courier New" pitchFamily="49" charset="0"/>
              <a:cs typeface="Courier New" pitchFamily="49" charset="0"/>
            </a:rPr>
            <a:t>FAST_FORWARD</a:t>
          </a:r>
          <a:r>
            <a:rPr lang="en-US" sz="1400" dirty="0" smtClean="0">
              <a:latin typeface="Calibri" pitchFamily="34" charset="0"/>
              <a:cs typeface="Calibri" pitchFamily="34" charset="0"/>
            </a:rPr>
            <a:t>.</a:t>
          </a:r>
          <a:endParaRPr lang="en-US" sz="1400" dirty="0">
            <a:latin typeface="Calibri" pitchFamily="34" charset="0"/>
            <a:cs typeface="Calibri" pitchFamily="34" charset="0"/>
          </a:endParaRPr>
        </a:p>
      </dgm:t>
    </dgm:pt>
    <dgm:pt modelId="{D946BB78-ECF3-4D7C-B98C-13D27D9B68CD}" type="parTrans" cxnId="{D5382152-26C5-445D-A5C2-32A060ED0BD4}">
      <dgm:prSet/>
      <dgm:spPr/>
      <dgm:t>
        <a:bodyPr/>
        <a:lstStyle/>
        <a:p>
          <a:endParaRPr lang="en-US"/>
        </a:p>
      </dgm:t>
    </dgm:pt>
    <dgm:pt modelId="{056931DB-69B8-44B8-9556-8C34B27959D9}" type="sibTrans" cxnId="{D5382152-26C5-445D-A5C2-32A060ED0BD4}">
      <dgm:prSet/>
      <dgm:spPr/>
      <dgm:t>
        <a:bodyPr/>
        <a:lstStyle/>
        <a:p>
          <a:endParaRPr lang="en-US"/>
        </a:p>
      </dgm:t>
    </dgm:pt>
    <dgm:pt modelId="{09C255FC-1696-4DA2-9B51-005CBA2620FB}">
      <dgm:prSet phldrT="[Text]" custT="1"/>
      <dgm:spPr/>
      <dgm:t>
        <a:bodyPr/>
        <a:lstStyle/>
        <a:p>
          <a:r>
            <a:rPr lang="en-US" sz="1400" dirty="0" smtClean="0">
              <a:latin typeface="Calibri" pitchFamily="34" charset="0"/>
              <a:cs typeface="Calibri" pitchFamily="34" charset="0"/>
            </a:rPr>
            <a:t>This cursor can move/scroll in both backward and forward directions. </a:t>
          </a:r>
          <a:endParaRPr lang="en-US" sz="1400" dirty="0">
            <a:latin typeface="Calibri" pitchFamily="34" charset="0"/>
            <a:cs typeface="Calibri" pitchFamily="34" charset="0"/>
          </a:endParaRPr>
        </a:p>
      </dgm:t>
    </dgm:pt>
    <dgm:pt modelId="{6F84ABF4-2366-4FAC-91FB-F68ADE3C5E01}" type="parTrans" cxnId="{20F95C09-A9AF-48D2-BFD0-27829428AED3}">
      <dgm:prSet/>
      <dgm:spPr/>
      <dgm:t>
        <a:bodyPr/>
        <a:lstStyle/>
        <a:p>
          <a:endParaRPr lang="en-US"/>
        </a:p>
      </dgm:t>
    </dgm:pt>
    <dgm:pt modelId="{4BE76930-8F55-4B1D-8A1D-E5DF70959367}" type="sibTrans" cxnId="{20F95C09-A9AF-48D2-BFD0-27829428AED3}">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3" custScaleX="87832">
        <dgm:presLayoutVars>
          <dgm:chMax val="1"/>
          <dgm:bulletEnabled val="1"/>
        </dgm:presLayoutVars>
      </dgm:prSet>
      <dgm:spPr/>
      <dgm:t>
        <a:bodyPr/>
        <a:lstStyle/>
        <a:p>
          <a:endParaRPr lang="en-US"/>
        </a:p>
      </dgm:t>
    </dgm:pt>
    <dgm:pt modelId="{D88712DC-71E7-465F-AD92-784BE24331FA}" type="pres">
      <dgm:prSet presAssocID="{029399EA-A1EE-4A76-BDB1-78921C1B7C39}" presName="descendantText" presStyleLbl="alignAccFollowNode1" presStyleIdx="0" presStyleCnt="3" custScaleX="164196">
        <dgm:presLayoutVars>
          <dgm:bulletEnabled val="1"/>
        </dgm:presLayoutVars>
      </dgm:prSet>
      <dgm:spPr/>
      <dgm:t>
        <a:bodyPr/>
        <a:lstStyle/>
        <a:p>
          <a:endParaRPr lang="en-US"/>
        </a:p>
      </dgm:t>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3" custScaleX="87832">
        <dgm:presLayoutVars>
          <dgm:chMax val="1"/>
          <dgm:bulletEnabled val="1"/>
        </dgm:presLayoutVars>
      </dgm:prSet>
      <dgm:spPr/>
      <dgm:t>
        <a:bodyPr/>
        <a:lstStyle/>
        <a:p>
          <a:endParaRPr lang="en-US"/>
        </a:p>
      </dgm:t>
    </dgm:pt>
    <dgm:pt modelId="{63A1AEEA-A1AF-4A34-88D1-312C252C46C7}" type="pres">
      <dgm:prSet presAssocID="{318712A4-F379-4024-BACC-1003727655AA}" presName="descendantText" presStyleLbl="alignAccFollowNode1" presStyleIdx="1" presStyleCnt="3" custScaleX="164196">
        <dgm:presLayoutVars>
          <dgm:bulletEnabled val="1"/>
        </dgm:presLayoutVars>
      </dgm:prSet>
      <dgm:spPr/>
      <dgm:t>
        <a:bodyPr/>
        <a:lstStyle/>
        <a:p>
          <a:endParaRPr lang="en-US"/>
        </a:p>
      </dgm:t>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3" custScaleX="87832" custLinFactNeighborX="-3" custLinFactNeighborY="971">
        <dgm:presLayoutVars>
          <dgm:chMax val="1"/>
          <dgm:bulletEnabled val="1"/>
        </dgm:presLayoutVars>
      </dgm:prSet>
      <dgm:spPr/>
      <dgm:t>
        <a:bodyPr/>
        <a:lstStyle/>
        <a:p>
          <a:endParaRPr lang="en-US"/>
        </a:p>
      </dgm:t>
    </dgm:pt>
    <dgm:pt modelId="{B8DA601C-F577-40DB-9704-A0F2BC05290E}" type="pres">
      <dgm:prSet presAssocID="{C7EE1916-D17F-43C1-B5A0-78BDAE6A4937}" presName="descendantText" presStyleLbl="alignAccFollowNode1" presStyleIdx="2" presStyleCnt="3" custScaleX="164196">
        <dgm:presLayoutVars>
          <dgm:bulletEnabled val="1"/>
        </dgm:presLayoutVars>
      </dgm:prSet>
      <dgm:spPr/>
      <dgm:t>
        <a:bodyPr/>
        <a:lstStyle/>
        <a:p>
          <a:endParaRPr lang="en-US"/>
        </a:p>
      </dgm:t>
    </dgm:pt>
  </dgm:ptLst>
  <dgm:cxnLst>
    <dgm:cxn modelId="{6AB9E60F-F433-47D6-8E8F-418C1000B60A}" type="presOf" srcId="{09C255FC-1696-4DA2-9B51-005CBA2620FB}" destId="{D88712DC-71E7-465F-AD92-784BE24331FA}" srcOrd="0" destOrd="1" presId="urn:microsoft.com/office/officeart/2005/8/layout/vList5"/>
    <dgm:cxn modelId="{D079FC90-24D0-49F7-A23D-0D0216A7A813}" type="presOf" srcId="{029399EA-A1EE-4A76-BDB1-78921C1B7C39}" destId="{51B31CAA-C45A-4E53-9F07-3D8308984796}" srcOrd="0" destOrd="0" presId="urn:microsoft.com/office/officeart/2005/8/layout/vList5"/>
    <dgm:cxn modelId="{62D00A0C-C7F0-494D-9EFC-100ECDF0D2C0}" type="presOf" srcId="{EF8A5654-759D-455B-B159-5EFF072BFD3B}" destId="{63A1AEEA-A1AF-4A34-88D1-312C252C46C7}" srcOrd="0" destOrd="1" presId="urn:microsoft.com/office/officeart/2005/8/layout/vList5"/>
    <dgm:cxn modelId="{402D6713-4CD0-4FDA-9680-0E63DE1E9DB0}" type="presOf" srcId="{318712A4-F379-4024-BACC-1003727655AA}" destId="{E71AAEC2-1F52-4FF3-B444-CE661BFB3F1D}" srcOrd="0" destOrd="0" presId="urn:microsoft.com/office/officeart/2005/8/layout/vList5"/>
    <dgm:cxn modelId="{B922D749-4439-476D-95C3-3A22B9445D8A}" type="presOf" srcId="{09079E86-21DB-4F5A-B2D4-488418FFF874}" destId="{63A1AEEA-A1AF-4A34-88D1-312C252C46C7}" srcOrd="0" destOrd="0" presId="urn:microsoft.com/office/officeart/2005/8/layout/vList5"/>
    <dgm:cxn modelId="{6D1CA655-DB78-4EB8-929F-C67E743E794C}" srcId="{C7EE1916-D17F-43C1-B5A0-78BDAE6A4937}" destId="{5EBAA47D-88E9-4A22-ADE4-CF026AF01DA5}" srcOrd="0" destOrd="0" parTransId="{E48BDCDC-379A-4DDB-8B72-93DF70F55E3A}" sibTransId="{8AD32360-CFF0-4E69-A6F3-9EB7A77D0557}"/>
    <dgm:cxn modelId="{AD8D07D8-7457-44DF-88CE-4DB0B2D82238}" srcId="{318712A4-F379-4024-BACC-1003727655AA}" destId="{09079E86-21DB-4F5A-B2D4-488418FFF874}" srcOrd="0" destOrd="0" parTransId="{AE46BC25-CC10-4806-BFF1-271CE88DF373}" sibTransId="{C6F047D5-3B64-4A09-A2D5-FEE3CCACAB28}"/>
    <dgm:cxn modelId="{7592FA46-A44E-4EC4-8B2F-541BAA8517E6}" srcId="{C8844DF8-1A5B-48BB-93EE-9C7C621FA060}" destId="{318712A4-F379-4024-BACC-1003727655AA}" srcOrd="1" destOrd="0" parTransId="{DF075672-059B-4FC7-8D8B-02D3EADA636B}" sibTransId="{2E47B91F-C45D-41AA-A2F6-41541710CB03}"/>
    <dgm:cxn modelId="{20F95C09-A9AF-48D2-BFD0-27829428AED3}" srcId="{029399EA-A1EE-4A76-BDB1-78921C1B7C39}" destId="{09C255FC-1696-4DA2-9B51-005CBA2620FB}" srcOrd="1" destOrd="0" parTransId="{6F84ABF4-2366-4FAC-91FB-F68ADE3C5E01}" sibTransId="{4BE76930-8F55-4B1D-8A1D-E5DF70959367}"/>
    <dgm:cxn modelId="{BCD77465-1885-4CA5-AB5A-5FCB23B7FC98}" srcId="{C8844DF8-1A5B-48BB-93EE-9C7C621FA060}" destId="{029399EA-A1EE-4A76-BDB1-78921C1B7C39}" srcOrd="0" destOrd="0" parTransId="{1EEC83B3-ED1D-47A5-A862-00A74638780A}" sibTransId="{4E0A7F7D-B352-403D-B0B3-5435A0C90DA6}"/>
    <dgm:cxn modelId="{920707C4-5F1D-4962-A901-FCC021245A78}" type="presOf" srcId="{D3B83FCA-650A-4B0C-9730-1FB893781C32}" destId="{B8DA601C-F577-40DB-9704-A0F2BC05290E}" srcOrd="0" destOrd="2" presId="urn:microsoft.com/office/officeart/2005/8/layout/vList5"/>
    <dgm:cxn modelId="{1EA1B009-2DC6-4873-B740-31FA6AD40484}" srcId="{C7EE1916-D17F-43C1-B5A0-78BDAE6A4937}" destId="{3FF1A770-0475-4BAE-A4CB-EC5AD3CDEB5C}" srcOrd="1" destOrd="0" parTransId="{26FF435B-44C1-4AD3-B5B4-0A8C4342F532}" sibTransId="{D42DA222-35B4-4A5D-A4A9-8C85BAE5711A}"/>
    <dgm:cxn modelId="{99280274-955A-4172-9017-33E8EDC20E50}" type="presOf" srcId="{C7EE1916-D17F-43C1-B5A0-78BDAE6A4937}" destId="{7D17A0AD-1416-4AC5-BF5A-DCA4A5EBEDDA}" srcOrd="0" destOrd="0" presId="urn:microsoft.com/office/officeart/2005/8/layout/vList5"/>
    <dgm:cxn modelId="{A15622EB-4C89-4E86-9284-71B90C1D0C98}" srcId="{029399EA-A1EE-4A76-BDB1-78921C1B7C39}" destId="{11F908D7-E0DB-4858-899D-1782CBE66AF4}" srcOrd="2" destOrd="0" parTransId="{43A8C9D7-6B08-49DC-BC99-1AD8CD08D471}" sibTransId="{F603C43C-2476-4860-BE44-26FC03D077C9}"/>
    <dgm:cxn modelId="{F72D2F55-B3B0-4243-AC74-8594964C2101}" srcId="{C8844DF8-1A5B-48BB-93EE-9C7C621FA060}" destId="{C7EE1916-D17F-43C1-B5A0-78BDAE6A4937}" srcOrd="2" destOrd="0" parTransId="{05846263-45E7-4A70-AE17-087141EAEA56}" sibTransId="{7808F316-01F0-4836-B4A3-60123260DF2F}"/>
    <dgm:cxn modelId="{B58DB1A4-1D73-4BE5-8159-60D0547B7419}" type="presOf" srcId="{26AEDE49-15A3-4375-8A4A-C73F8728FCC4}" destId="{D88712DC-71E7-465F-AD92-784BE24331FA}" srcOrd="0" destOrd="0" presId="urn:microsoft.com/office/officeart/2005/8/layout/vList5"/>
    <dgm:cxn modelId="{458A6EB5-2FC4-4F8E-ABCB-A7DEF6C76AC8}" type="presOf" srcId="{C8844DF8-1A5B-48BB-93EE-9C7C621FA060}" destId="{E071F783-9968-4FE3-9E1A-5134779D1C93}" srcOrd="0" destOrd="0" presId="urn:microsoft.com/office/officeart/2005/8/layout/vList5"/>
    <dgm:cxn modelId="{D5382152-26C5-445D-A5C2-32A060ED0BD4}" srcId="{C7EE1916-D17F-43C1-B5A0-78BDAE6A4937}" destId="{D3B83FCA-650A-4B0C-9730-1FB893781C32}" srcOrd="2" destOrd="0" parTransId="{D946BB78-ECF3-4D7C-B98C-13D27D9B68CD}" sibTransId="{056931DB-69B8-44B8-9556-8C34B27959D9}"/>
    <dgm:cxn modelId="{E7F2C6FC-524A-4D4C-AF19-E5C043467AA7}" srcId="{029399EA-A1EE-4A76-BDB1-78921C1B7C39}" destId="{26AEDE49-15A3-4375-8A4A-C73F8728FCC4}" srcOrd="0" destOrd="0" parTransId="{965207AC-A4CC-43B1-8EFC-D3DE43B6543B}" sibTransId="{E56F27EB-2FA7-4222-88B7-A1B7D47FE7C2}"/>
    <dgm:cxn modelId="{A8CA21E4-88F3-4CE4-A2B0-A9FA2CD7159B}" type="presOf" srcId="{5EBAA47D-88E9-4A22-ADE4-CF026AF01DA5}" destId="{B8DA601C-F577-40DB-9704-A0F2BC05290E}" srcOrd="0" destOrd="0" presId="urn:microsoft.com/office/officeart/2005/8/layout/vList5"/>
    <dgm:cxn modelId="{9789ACF0-78A8-4551-A5D4-1AF3A08B48FF}" type="presOf" srcId="{11F908D7-E0DB-4858-899D-1782CBE66AF4}" destId="{D88712DC-71E7-465F-AD92-784BE24331FA}" srcOrd="0" destOrd="2" presId="urn:microsoft.com/office/officeart/2005/8/layout/vList5"/>
    <dgm:cxn modelId="{59D83A31-BF09-4D1A-838C-D0DE239F0527}" type="presOf" srcId="{3FF1A770-0475-4BAE-A4CB-EC5AD3CDEB5C}" destId="{B8DA601C-F577-40DB-9704-A0F2BC05290E}" srcOrd="0" destOrd="1" presId="urn:microsoft.com/office/officeart/2005/8/layout/vList5"/>
    <dgm:cxn modelId="{7A153A79-128C-4BB1-A3B1-32A01165B155}" srcId="{318712A4-F379-4024-BACC-1003727655AA}" destId="{EF8A5654-759D-455B-B159-5EFF072BFD3B}" srcOrd="1" destOrd="0" parTransId="{6819076C-32B9-40E6-AA95-946380172A5C}" sibTransId="{0C21554A-1D0C-464F-A9D5-6B1888BA0869}"/>
    <dgm:cxn modelId="{EEE740C8-C367-4BED-8E96-30074B84CCFD}" type="presParOf" srcId="{E071F783-9968-4FE3-9E1A-5134779D1C93}" destId="{68AFF705-82FF-404A-9EFB-639FFA6FA86D}" srcOrd="0" destOrd="0" presId="urn:microsoft.com/office/officeart/2005/8/layout/vList5"/>
    <dgm:cxn modelId="{E1C7C4EB-46DE-4B67-8ACB-3F33EA80F534}" type="presParOf" srcId="{68AFF705-82FF-404A-9EFB-639FFA6FA86D}" destId="{51B31CAA-C45A-4E53-9F07-3D8308984796}" srcOrd="0" destOrd="0" presId="urn:microsoft.com/office/officeart/2005/8/layout/vList5"/>
    <dgm:cxn modelId="{2C91D9EF-57AC-4E0B-B655-37D58DCF586F}" type="presParOf" srcId="{68AFF705-82FF-404A-9EFB-639FFA6FA86D}" destId="{D88712DC-71E7-465F-AD92-784BE24331FA}" srcOrd="1" destOrd="0" presId="urn:microsoft.com/office/officeart/2005/8/layout/vList5"/>
    <dgm:cxn modelId="{1FC1EE77-5919-41D0-8712-1A06568618F4}" type="presParOf" srcId="{E071F783-9968-4FE3-9E1A-5134779D1C93}" destId="{68BE7356-7DA2-4F4F-90E2-2A1159FBE48F}" srcOrd="1" destOrd="0" presId="urn:microsoft.com/office/officeart/2005/8/layout/vList5"/>
    <dgm:cxn modelId="{C57B6F20-2728-412A-BA5D-1E77FD3175E9}" type="presParOf" srcId="{E071F783-9968-4FE3-9E1A-5134779D1C93}" destId="{94CFF5BE-4C52-4F4F-AB51-2A0B1F7ED087}" srcOrd="2" destOrd="0" presId="urn:microsoft.com/office/officeart/2005/8/layout/vList5"/>
    <dgm:cxn modelId="{83734D7A-D669-4421-9831-5E02546AD1B7}" type="presParOf" srcId="{94CFF5BE-4C52-4F4F-AB51-2A0B1F7ED087}" destId="{E71AAEC2-1F52-4FF3-B444-CE661BFB3F1D}" srcOrd="0" destOrd="0" presId="urn:microsoft.com/office/officeart/2005/8/layout/vList5"/>
    <dgm:cxn modelId="{3E70FECF-466E-44E3-AD1B-7C018026D876}" type="presParOf" srcId="{94CFF5BE-4C52-4F4F-AB51-2A0B1F7ED087}" destId="{63A1AEEA-A1AF-4A34-88D1-312C252C46C7}" srcOrd="1" destOrd="0" presId="urn:microsoft.com/office/officeart/2005/8/layout/vList5"/>
    <dgm:cxn modelId="{BEB635A1-FFF3-4B46-9CC1-E35310699746}" type="presParOf" srcId="{E071F783-9968-4FE3-9E1A-5134779D1C93}" destId="{B97279CB-5196-445E-A655-48F5CB1827AE}" srcOrd="3" destOrd="0" presId="urn:microsoft.com/office/officeart/2005/8/layout/vList5"/>
    <dgm:cxn modelId="{97384F54-A8F0-4596-BDD3-01BAEA7E5AE6}" type="presParOf" srcId="{E071F783-9968-4FE3-9E1A-5134779D1C93}" destId="{5BAE40DE-8BBE-4FA8-85A7-BFE2F54D5522}" srcOrd="4" destOrd="0" presId="urn:microsoft.com/office/officeart/2005/8/layout/vList5"/>
    <dgm:cxn modelId="{AFEA8970-B547-42E7-8C74-AD267E561CBF}" type="presParOf" srcId="{5BAE40DE-8BBE-4FA8-85A7-BFE2F54D5522}" destId="{7D17A0AD-1416-4AC5-BF5A-DCA4A5EBEDDA}" srcOrd="0" destOrd="0" presId="urn:microsoft.com/office/officeart/2005/8/layout/vList5"/>
    <dgm:cxn modelId="{25AB0F01-566E-41E4-9D4D-FCA48EA45B37}" type="presParOf" srcId="{5BAE40DE-8BBE-4FA8-85A7-BFE2F54D5522}" destId="{B8DA601C-F577-40DB-9704-A0F2BC05290E}"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ADA36A24-636D-42B9-B0D8-36870FC6CC75}">
      <dgm:prSet custT="1"/>
      <dgm:spPr/>
      <dgm:t>
        <a:bodyPr/>
        <a:lstStyle/>
        <a:p>
          <a:r>
            <a:rPr lang="en-US" sz="1800" b="1" dirty="0" smtClean="0">
              <a:latin typeface="Calibri" pitchFamily="34" charset="0"/>
              <a:cs typeface="Calibri" pitchFamily="34" charset="0"/>
            </a:rPr>
            <a:t>Keyset Driven Cursors</a:t>
          </a:r>
          <a:endParaRPr lang="en-US" sz="1800" b="1" dirty="0">
            <a:latin typeface="Calibri" pitchFamily="34" charset="0"/>
            <a:cs typeface="Calibri" pitchFamily="34" charset="0"/>
          </a:endParaRPr>
        </a:p>
      </dgm:t>
    </dgm:pt>
    <dgm:pt modelId="{74B4B743-F675-43AE-8106-01B0195923C9}" type="parTrans" cxnId="{F22FEF31-7475-451E-B787-E0E1497D52E4}">
      <dgm:prSet/>
      <dgm:spPr/>
      <dgm:t>
        <a:bodyPr/>
        <a:lstStyle/>
        <a:p>
          <a:endParaRPr lang="en-US"/>
        </a:p>
      </dgm:t>
    </dgm:pt>
    <dgm:pt modelId="{2A4E7600-CB25-49AF-A35C-4CFF6A115DEA}" type="sibTrans" cxnId="{F22FEF31-7475-451E-B787-E0E1497D52E4}">
      <dgm:prSet/>
      <dgm:spPr/>
      <dgm:t>
        <a:bodyPr/>
        <a:lstStyle/>
        <a:p>
          <a:endParaRPr lang="en-US"/>
        </a:p>
      </dgm:t>
    </dgm:pt>
    <dgm:pt modelId="{21960B7A-146E-4A41-B04A-CE1457513094}">
      <dgm:prSet custT="1"/>
      <dgm:spPr/>
      <dgm:t>
        <a:bodyPr/>
        <a:lstStyle/>
        <a:p>
          <a:r>
            <a:rPr lang="en-US" sz="1400" dirty="0" smtClean="0">
              <a:latin typeface="Calibri" pitchFamily="34" charset="0"/>
              <a:cs typeface="Calibri" pitchFamily="34" charset="0"/>
            </a:rPr>
            <a:t>These cursors create a set of unique identifiers as keys in a keyset that are used to control the cursor. </a:t>
          </a:r>
          <a:endParaRPr lang="en-US" sz="1400" dirty="0">
            <a:latin typeface="Calibri" pitchFamily="34" charset="0"/>
            <a:cs typeface="Calibri" pitchFamily="34" charset="0"/>
          </a:endParaRPr>
        </a:p>
      </dgm:t>
    </dgm:pt>
    <dgm:pt modelId="{116B699F-9D6F-4062-8C37-BD3DA2203907}" type="parTrans" cxnId="{A007E987-F860-48E0-BDB4-1C743E751481}">
      <dgm:prSet/>
      <dgm:spPr/>
      <dgm:t>
        <a:bodyPr/>
        <a:lstStyle/>
        <a:p>
          <a:endParaRPr lang="en-US"/>
        </a:p>
      </dgm:t>
    </dgm:pt>
    <dgm:pt modelId="{4443439E-D985-4C0E-8FE4-88AECFE4EC7D}" type="sibTrans" cxnId="{A007E987-F860-48E0-BDB4-1C743E751481}">
      <dgm:prSet/>
      <dgm:spPr/>
      <dgm:t>
        <a:bodyPr/>
        <a:lstStyle/>
        <a:p>
          <a:endParaRPr lang="en-US"/>
        </a:p>
      </dgm:t>
    </dgm:pt>
    <dgm:pt modelId="{C9E063A0-4597-44A3-A9C1-CE4D333ADAB7}">
      <dgm:prSet custT="1"/>
      <dgm:spPr/>
      <dgm:t>
        <a:bodyPr/>
        <a:lstStyle/>
        <a:p>
          <a:r>
            <a:rPr lang="en-US" sz="1400" dirty="0" smtClean="0">
              <a:latin typeface="Calibri" pitchFamily="34" charset="0"/>
              <a:cs typeface="Calibri" pitchFamily="34" charset="0"/>
            </a:rPr>
            <a:t>This is also a sensitive cursor that can update and delete data.</a:t>
          </a:r>
          <a:endParaRPr lang="en-US" sz="1400" dirty="0">
            <a:latin typeface="Calibri" pitchFamily="34" charset="0"/>
            <a:cs typeface="Calibri" pitchFamily="34" charset="0"/>
          </a:endParaRPr>
        </a:p>
      </dgm:t>
    </dgm:pt>
    <dgm:pt modelId="{73F62912-DABB-472F-8C8F-7C99F11435A8}" type="parTrans" cxnId="{5F71A101-AC72-425E-B504-19F58D7B8FB7}">
      <dgm:prSet/>
      <dgm:spPr/>
      <dgm:t>
        <a:bodyPr/>
        <a:lstStyle/>
        <a:p>
          <a:endParaRPr lang="en-US"/>
        </a:p>
      </dgm:t>
    </dgm:pt>
    <dgm:pt modelId="{65BC2814-84EB-460D-828A-F2D4934881D4}" type="sibTrans" cxnId="{5F71A101-AC72-425E-B504-19F58D7B8FB7}">
      <dgm:prSet/>
      <dgm:spPr/>
      <dgm:t>
        <a:bodyPr/>
        <a:lstStyle/>
        <a:p>
          <a:endParaRPr lang="en-US"/>
        </a:p>
      </dgm:t>
    </dgm:pt>
    <dgm:pt modelId="{9AF9D7E5-E816-41E5-8C40-72C6D73E347E}">
      <dgm:prSet custT="1"/>
      <dgm:spPr/>
      <dgm:t>
        <a:bodyPr/>
        <a:lstStyle/>
        <a:p>
          <a:r>
            <a:rPr lang="en-US" sz="1400" dirty="0" smtClean="0">
              <a:latin typeface="Calibri" pitchFamily="34" charset="0"/>
              <a:cs typeface="Calibri" pitchFamily="34" charset="0"/>
            </a:rPr>
            <a:t>The keyset is dependent on all the rows that qualify the </a:t>
          </a:r>
          <a:r>
            <a:rPr lang="en-US" sz="1400" dirty="0" smtClean="0">
              <a:latin typeface="Courier New" pitchFamily="49" charset="0"/>
              <a:cs typeface="Courier New" pitchFamily="49" charset="0"/>
            </a:rPr>
            <a:t>SELECT</a:t>
          </a:r>
          <a:r>
            <a:rPr lang="en-US" sz="1400" dirty="0" smtClean="0">
              <a:latin typeface="Calibri" pitchFamily="34" charset="0"/>
              <a:cs typeface="Calibri" pitchFamily="34" charset="0"/>
            </a:rPr>
            <a:t> statement at the time of opening the cursor.</a:t>
          </a:r>
          <a:endParaRPr lang="en-US" sz="1400" dirty="0">
            <a:latin typeface="Calibri" pitchFamily="34" charset="0"/>
            <a:cs typeface="Calibri" pitchFamily="34" charset="0"/>
          </a:endParaRPr>
        </a:p>
      </dgm:t>
    </dgm:pt>
    <dgm:pt modelId="{F59FFEDE-C467-44CA-99CA-24072AAA9E9D}" type="parTrans" cxnId="{E80FC985-9482-430B-87A9-ED1B8C62DF04}">
      <dgm:prSet/>
      <dgm:spPr/>
      <dgm:t>
        <a:bodyPr/>
        <a:lstStyle/>
        <a:p>
          <a:endParaRPr lang="en-US"/>
        </a:p>
      </dgm:t>
    </dgm:pt>
    <dgm:pt modelId="{7D175D3C-F18C-469D-9E1D-49355AF04CD7}" type="sibTrans" cxnId="{E80FC985-9482-430B-87A9-ED1B8C62DF04}">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95855871-78CB-4839-8C38-8A9390C01C51}" type="pres">
      <dgm:prSet presAssocID="{ADA36A24-636D-42B9-B0D8-36870FC6CC75}" presName="linNode" presStyleCnt="0"/>
      <dgm:spPr/>
    </dgm:pt>
    <dgm:pt modelId="{7641A8C1-98C2-4A7D-8333-B65BCEA6926B}" type="pres">
      <dgm:prSet presAssocID="{ADA36A24-636D-42B9-B0D8-36870FC6CC75}" presName="parentText" presStyleLbl="node1" presStyleIdx="0" presStyleCnt="1" custScaleX="124239">
        <dgm:presLayoutVars>
          <dgm:chMax val="1"/>
          <dgm:bulletEnabled val="1"/>
        </dgm:presLayoutVars>
      </dgm:prSet>
      <dgm:spPr/>
      <dgm:t>
        <a:bodyPr/>
        <a:lstStyle/>
        <a:p>
          <a:endParaRPr lang="en-US"/>
        </a:p>
      </dgm:t>
    </dgm:pt>
    <dgm:pt modelId="{4ADC6982-56F7-4F86-BEFF-E9C83B50AEB4}" type="pres">
      <dgm:prSet presAssocID="{ADA36A24-636D-42B9-B0D8-36870FC6CC75}" presName="descendantText" presStyleLbl="alignAccFollowNode1" presStyleIdx="0" presStyleCnt="1" custScaleX="216682">
        <dgm:presLayoutVars>
          <dgm:bulletEnabled val="1"/>
        </dgm:presLayoutVars>
      </dgm:prSet>
      <dgm:spPr/>
      <dgm:t>
        <a:bodyPr/>
        <a:lstStyle/>
        <a:p>
          <a:endParaRPr lang="en-US"/>
        </a:p>
      </dgm:t>
    </dgm:pt>
  </dgm:ptLst>
  <dgm:cxnLst>
    <dgm:cxn modelId="{E80FC985-9482-430B-87A9-ED1B8C62DF04}" srcId="{ADA36A24-636D-42B9-B0D8-36870FC6CC75}" destId="{9AF9D7E5-E816-41E5-8C40-72C6D73E347E}" srcOrd="2" destOrd="0" parTransId="{F59FFEDE-C467-44CA-99CA-24072AAA9E9D}" sibTransId="{7D175D3C-F18C-469D-9E1D-49355AF04CD7}"/>
    <dgm:cxn modelId="{24096E4B-E92D-4877-B5EF-8256CAA02613}" type="presOf" srcId="{21960B7A-146E-4A41-B04A-CE1457513094}" destId="{4ADC6982-56F7-4F86-BEFF-E9C83B50AEB4}" srcOrd="0" destOrd="0" presId="urn:microsoft.com/office/officeart/2005/8/layout/vList5"/>
    <dgm:cxn modelId="{14E3E0E5-CC82-45FA-896C-E4F5D49170C7}" type="presOf" srcId="{C9E063A0-4597-44A3-A9C1-CE4D333ADAB7}" destId="{4ADC6982-56F7-4F86-BEFF-E9C83B50AEB4}" srcOrd="0" destOrd="1" presId="urn:microsoft.com/office/officeart/2005/8/layout/vList5"/>
    <dgm:cxn modelId="{61C0CE43-C2EE-4BE3-9797-DD68B76570AF}" type="presOf" srcId="{ADA36A24-636D-42B9-B0D8-36870FC6CC75}" destId="{7641A8C1-98C2-4A7D-8333-B65BCEA6926B}" srcOrd="0" destOrd="0" presId="urn:microsoft.com/office/officeart/2005/8/layout/vList5"/>
    <dgm:cxn modelId="{F22FEF31-7475-451E-B787-E0E1497D52E4}" srcId="{C8844DF8-1A5B-48BB-93EE-9C7C621FA060}" destId="{ADA36A24-636D-42B9-B0D8-36870FC6CC75}" srcOrd="0" destOrd="0" parTransId="{74B4B743-F675-43AE-8106-01B0195923C9}" sibTransId="{2A4E7600-CB25-49AF-A35C-4CFF6A115DEA}"/>
    <dgm:cxn modelId="{5F71A101-AC72-425E-B504-19F58D7B8FB7}" srcId="{ADA36A24-636D-42B9-B0D8-36870FC6CC75}" destId="{C9E063A0-4597-44A3-A9C1-CE4D333ADAB7}" srcOrd="1" destOrd="0" parTransId="{73F62912-DABB-472F-8C8F-7C99F11435A8}" sibTransId="{65BC2814-84EB-460D-828A-F2D4934881D4}"/>
    <dgm:cxn modelId="{A007E987-F860-48E0-BDB4-1C743E751481}" srcId="{ADA36A24-636D-42B9-B0D8-36870FC6CC75}" destId="{21960B7A-146E-4A41-B04A-CE1457513094}" srcOrd="0" destOrd="0" parTransId="{116B699F-9D6F-4062-8C37-BD3DA2203907}" sibTransId="{4443439E-D985-4C0E-8FE4-88AECFE4EC7D}"/>
    <dgm:cxn modelId="{0626FF3D-9341-4F8B-AAF5-0D82869FF491}" type="presOf" srcId="{9AF9D7E5-E816-41E5-8C40-72C6D73E347E}" destId="{4ADC6982-56F7-4F86-BEFF-E9C83B50AEB4}" srcOrd="0" destOrd="2" presId="urn:microsoft.com/office/officeart/2005/8/layout/vList5"/>
    <dgm:cxn modelId="{0A4C249A-20CA-4082-9983-9B48140635DB}" type="presOf" srcId="{C8844DF8-1A5B-48BB-93EE-9C7C621FA060}" destId="{E071F783-9968-4FE3-9E1A-5134779D1C93}" srcOrd="0" destOrd="0" presId="urn:microsoft.com/office/officeart/2005/8/layout/vList5"/>
    <dgm:cxn modelId="{77EF4B0F-F354-4546-B192-20E6AE4BDD09}" type="presParOf" srcId="{E071F783-9968-4FE3-9E1A-5134779D1C93}" destId="{95855871-78CB-4839-8C38-8A9390C01C51}" srcOrd="0" destOrd="0" presId="urn:microsoft.com/office/officeart/2005/8/layout/vList5"/>
    <dgm:cxn modelId="{0A301DEC-850F-4D09-8090-EC7C7BA9054C}" type="presParOf" srcId="{95855871-78CB-4839-8C38-8A9390C01C51}" destId="{7641A8C1-98C2-4A7D-8333-B65BCEA6926B}" srcOrd="0" destOrd="0" presId="urn:microsoft.com/office/officeart/2005/8/layout/vList5"/>
    <dgm:cxn modelId="{AB03F13D-29D6-489A-9545-858B9F0C7740}" type="presParOf" srcId="{95855871-78CB-4839-8C38-8A9390C01C51}" destId="{4ADC6982-56F7-4F86-BEFF-E9C83B50AEB4}"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Primary Data Files</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Secondary Data Files</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smtClean="0">
              <a:latin typeface="Calibri" pitchFamily="34" charset="0"/>
              <a:cs typeface="Calibri" pitchFamily="34" charset="0"/>
            </a:rPr>
            <a:t>Log Files</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 primary data file is automatically created at the time of creation of the database. </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Secondary data files are optional in a database and can be created to segregate database objects such as tables, views, and procedures. </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Log files contain information about modifications carried out in the database. </a:t>
          </a:r>
          <a:endParaRPr lang="en-US" sz="1800" dirty="0">
            <a:latin typeface="Calibri" pitchFamily="34" charset="0"/>
            <a:cs typeface="Calibri" pitchFamily="34" charset="0"/>
          </a:endParaRP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DB933461-7376-4EF2-BD83-FFAECF5A7F86}">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This file has references to all other files in the database. </a:t>
          </a:r>
          <a:endParaRPr lang="en-US" sz="1800" dirty="0">
            <a:latin typeface="Calibri" pitchFamily="34" charset="0"/>
            <a:cs typeface="Calibri" pitchFamily="34" charset="0"/>
          </a:endParaRPr>
        </a:p>
      </dgm:t>
    </dgm:pt>
    <dgm:pt modelId="{F4D6BAEB-FAE6-4DBE-AD4E-E9C573B771F5}" type="parTrans" cxnId="{FF62FFD0-2AF1-407F-B73A-31C8244983EA}">
      <dgm:prSet/>
      <dgm:spPr/>
      <dgm:t>
        <a:bodyPr/>
        <a:lstStyle/>
        <a:p>
          <a:endParaRPr lang="en-US"/>
        </a:p>
      </dgm:t>
    </dgm:pt>
    <dgm:pt modelId="{E7095343-54BF-42D3-8B54-36E2DA776EF6}" type="sibTrans" cxnId="{FF62FFD0-2AF1-407F-B73A-31C8244983EA}">
      <dgm:prSet/>
      <dgm:spPr/>
      <dgm:t>
        <a:bodyPr/>
        <a:lstStyle/>
        <a:p>
          <a:endParaRPr lang="en-US"/>
        </a:p>
      </dgm:t>
    </dgm:pt>
    <dgm:pt modelId="{7D140C72-9A31-413E-90D9-11E018B047A5}">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 recommended file extension for primary data files is </a:t>
          </a:r>
          <a:r>
            <a:rPr lang="en-US" sz="1800" dirty="0" smtClean="0">
              <a:latin typeface="Courier New" pitchFamily="49" charset="0"/>
              <a:cs typeface="Courier New" pitchFamily="49" charset="0"/>
            </a:rPr>
            <a:t>.mdf</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dgm:t>
    </dgm:pt>
    <dgm:pt modelId="{EBF30EA0-5745-4837-B8BA-374BCE2A33D3}" type="parTrans" cxnId="{8D70C61F-304F-4387-93F1-074AAFFF7ADF}">
      <dgm:prSet/>
      <dgm:spPr/>
      <dgm:t>
        <a:bodyPr/>
        <a:lstStyle/>
        <a:p>
          <a:endParaRPr lang="en-US"/>
        </a:p>
      </dgm:t>
    </dgm:pt>
    <dgm:pt modelId="{93903D73-B08D-46FC-82C3-FB0BA51AB886}" type="sibTrans" cxnId="{8D70C61F-304F-4387-93F1-074AAFFF7ADF}">
      <dgm:prSet/>
      <dgm:spPr/>
      <dgm:t>
        <a:bodyPr/>
        <a:lstStyle/>
        <a:p>
          <a:endParaRPr lang="en-US"/>
        </a:p>
      </dgm:t>
    </dgm:pt>
    <dgm:pt modelId="{A93D723C-41C9-403E-905D-874B17D0676E}">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The recommended file extension for secondary data files is </a:t>
          </a:r>
          <a:r>
            <a:rPr lang="en-US" sz="1800" dirty="0" smtClean="0">
              <a:latin typeface="Courier New" pitchFamily="49" charset="0"/>
              <a:cs typeface="Courier New" pitchFamily="49" charset="0"/>
            </a:rPr>
            <a:t>.ndf</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dgm:t>
    </dgm:pt>
    <dgm:pt modelId="{FF634370-F41E-425C-98E9-F71417136805}" type="parTrans" cxnId="{BBF623D7-5BAA-49D8-A4AE-D518946CF07E}">
      <dgm:prSet/>
      <dgm:spPr/>
      <dgm:t>
        <a:bodyPr/>
        <a:lstStyle/>
        <a:p>
          <a:endParaRPr lang="en-US"/>
        </a:p>
      </dgm:t>
    </dgm:pt>
    <dgm:pt modelId="{6AAB96B1-EA39-4E10-8659-A92101D819B9}" type="sibTrans" cxnId="{BBF623D7-5BAA-49D8-A4AE-D518946CF07E}">
      <dgm:prSet/>
      <dgm:spPr/>
      <dgm:t>
        <a:bodyPr/>
        <a:lstStyle/>
        <a:p>
          <a:endParaRPr lang="en-US"/>
        </a:p>
      </dgm:t>
    </dgm:pt>
    <dgm:pt modelId="{540A65C0-8A4D-4AB6-B9D2-B5090CB4E365}">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This information is useful in recovery of data in contingencies such as sudden power failure or the need to shift the database to a different server. </a:t>
          </a:r>
          <a:endParaRPr lang="en-US" sz="1800" dirty="0">
            <a:latin typeface="Calibri" pitchFamily="34" charset="0"/>
            <a:cs typeface="Calibri" pitchFamily="34" charset="0"/>
          </a:endParaRPr>
        </a:p>
      </dgm:t>
    </dgm:pt>
    <dgm:pt modelId="{456DC4E7-C569-42AA-B49C-F81B4C088579}" type="parTrans" cxnId="{5EA942C8-B7C4-4391-AB2F-26E25DB1900C}">
      <dgm:prSet/>
      <dgm:spPr/>
      <dgm:t>
        <a:bodyPr/>
        <a:lstStyle/>
        <a:p>
          <a:endParaRPr lang="en-US"/>
        </a:p>
      </dgm:t>
    </dgm:pt>
    <dgm:pt modelId="{69F433B1-E568-4FFC-BCFD-2A085657FE75}" type="sibTrans" cxnId="{5EA942C8-B7C4-4391-AB2F-26E25DB1900C}">
      <dgm:prSet/>
      <dgm:spPr/>
      <dgm:t>
        <a:bodyPr/>
        <a:lstStyle/>
        <a:p>
          <a:endParaRPr lang="en-US"/>
        </a:p>
      </dgm:t>
    </dgm:pt>
    <dgm:pt modelId="{919A8B4E-C447-4FBB-9C99-E5EB3F08814C}">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There is at least one log file for each database. </a:t>
          </a:r>
          <a:endParaRPr lang="en-US" sz="1800" dirty="0">
            <a:latin typeface="Calibri" pitchFamily="34" charset="0"/>
            <a:cs typeface="Calibri" pitchFamily="34" charset="0"/>
          </a:endParaRPr>
        </a:p>
      </dgm:t>
    </dgm:pt>
    <dgm:pt modelId="{98F81EC0-19EB-4FD9-923B-9EF9D64EEB6B}" type="parTrans" cxnId="{389CCA55-36B0-4EC9-B8A9-8A131F916F32}">
      <dgm:prSet/>
      <dgm:spPr/>
      <dgm:t>
        <a:bodyPr/>
        <a:lstStyle/>
        <a:p>
          <a:endParaRPr lang="en-US"/>
        </a:p>
      </dgm:t>
    </dgm:pt>
    <dgm:pt modelId="{F8789CF6-7B13-49DC-8E28-D8D30BCF5CDA}" type="sibTrans" cxnId="{389CCA55-36B0-4EC9-B8A9-8A131F916F32}">
      <dgm:prSet/>
      <dgm:spPr/>
      <dgm:t>
        <a:bodyPr/>
        <a:lstStyle/>
        <a:p>
          <a:endParaRPr lang="en-US"/>
        </a:p>
      </dgm:t>
    </dgm:pt>
    <dgm:pt modelId="{B48A0D16-FAB5-485F-8A5F-5104453BEB9D}">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The recommended file extension for log files is </a:t>
          </a:r>
          <a:r>
            <a:rPr lang="en-US" sz="1800" dirty="0" smtClean="0">
              <a:latin typeface="Courier New" pitchFamily="49" charset="0"/>
              <a:cs typeface="Courier New" pitchFamily="49" charset="0"/>
            </a:rPr>
            <a:t>.ldf</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dgm:t>
    </dgm:pt>
    <dgm:pt modelId="{7C4231BA-57D3-40A5-A1D5-CDB080761769}" type="parTrans" cxnId="{911019A9-FA32-4D5B-936C-1240BE400201}">
      <dgm:prSet/>
      <dgm:spPr/>
      <dgm:t>
        <a:bodyPr/>
        <a:lstStyle/>
        <a:p>
          <a:endParaRPr lang="en-US"/>
        </a:p>
      </dgm:t>
    </dgm:pt>
    <dgm:pt modelId="{25AAA006-E8F7-41A2-B75B-6BB755534C84}" type="sibTrans" cxnId="{911019A9-FA32-4D5B-936C-1240BE400201}">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3"/>
      <dgm:spPr/>
      <dgm:t>
        <a:bodyPr/>
        <a:lstStyle/>
        <a:p>
          <a:endParaRPr lang="en-US"/>
        </a:p>
      </dgm:t>
    </dgm:pt>
    <dgm:pt modelId="{D8815EEF-E9C4-475D-A970-0FBE57B256A3}" type="pres">
      <dgm:prSet presAssocID="{0B42E06C-A1B3-48D7-9A25-3AED9FB785D1}" presName="parentText" presStyleLbl="node1" presStyleIdx="0" presStyleCnt="3">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3">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t>
        <a:bodyPr/>
        <a:lstStyle/>
        <a:p>
          <a:endParaRPr lang="en-US"/>
        </a:p>
      </dgm:t>
    </dgm:pt>
    <dgm:pt modelId="{C3941E73-59DF-4947-A40C-DDF97525D13A}" type="pres">
      <dgm:prSet presAssocID="{275088F3-FD73-4104-BBCD-C6FE214E0400}" presName="parentLin" presStyleCnt="0"/>
      <dgm:spPr/>
      <dgm:t>
        <a:bodyPr/>
        <a:lstStyle/>
        <a:p>
          <a:endParaRPr lang="en-US"/>
        </a:p>
      </dgm:t>
    </dgm:pt>
    <dgm:pt modelId="{47486FD6-484A-4D85-9CB6-90D65D97FB36}" type="pres">
      <dgm:prSet presAssocID="{275088F3-FD73-4104-BBCD-C6FE214E0400}" presName="parentLeftMargin" presStyleLbl="node1" presStyleIdx="0" presStyleCnt="3"/>
      <dgm:spPr/>
      <dgm:t>
        <a:bodyPr/>
        <a:lstStyle/>
        <a:p>
          <a:endParaRPr lang="en-US"/>
        </a:p>
      </dgm:t>
    </dgm:pt>
    <dgm:pt modelId="{5395A427-A60F-4F4F-969D-04AC2D0CFDEB}" type="pres">
      <dgm:prSet presAssocID="{275088F3-FD73-4104-BBCD-C6FE214E0400}" presName="parentText" presStyleLbl="node1" presStyleIdx="1" presStyleCnt="3">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t>
        <a:bodyPr/>
        <a:lstStyle/>
        <a:p>
          <a:endParaRPr lang="en-US"/>
        </a:p>
      </dgm:t>
    </dgm:pt>
    <dgm:pt modelId="{8DC4B880-6737-41E9-958C-8E33EF46D5F8}" type="pres">
      <dgm:prSet presAssocID="{275088F3-FD73-4104-BBCD-C6FE214E0400}" presName="childText" presStyleLbl="conFgAcc1" presStyleIdx="1" presStyleCnt="3">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t>
        <a:bodyPr/>
        <a:lstStyle/>
        <a:p>
          <a:endParaRPr lang="en-US"/>
        </a:p>
      </dgm:t>
    </dgm:pt>
    <dgm:pt modelId="{4CDCECC7-3D9F-4530-9D59-82D9F8A5E052}" type="pres">
      <dgm:prSet presAssocID="{A01BF80B-0EB8-4497-94CE-66159EAFBE6E}" presName="parentLin" presStyleCnt="0"/>
      <dgm:spPr/>
      <dgm:t>
        <a:bodyPr/>
        <a:lstStyle/>
        <a:p>
          <a:endParaRPr lang="en-US"/>
        </a:p>
      </dgm:t>
    </dgm:pt>
    <dgm:pt modelId="{DF203340-B694-4789-AE18-6CC49F3E3D6E}" type="pres">
      <dgm:prSet presAssocID="{A01BF80B-0EB8-4497-94CE-66159EAFBE6E}" presName="parentLeftMargin" presStyleLbl="node1" presStyleIdx="1" presStyleCnt="3"/>
      <dgm:spPr/>
      <dgm:t>
        <a:bodyPr/>
        <a:lstStyle/>
        <a:p>
          <a:endParaRPr lang="en-US"/>
        </a:p>
      </dgm:t>
    </dgm:pt>
    <dgm:pt modelId="{0900D408-9ABA-4692-8B4E-25FD2FEDE3F7}" type="pres">
      <dgm:prSet presAssocID="{A01BF80B-0EB8-4497-94CE-66159EAFBE6E}" presName="parentText" presStyleLbl="node1" presStyleIdx="2" presStyleCnt="3">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t>
        <a:bodyPr/>
        <a:lstStyle/>
        <a:p>
          <a:endParaRPr lang="en-US"/>
        </a:p>
      </dgm:t>
    </dgm:pt>
    <dgm:pt modelId="{97F985D8-35BA-410A-8120-F008FF720B1B}" type="pres">
      <dgm:prSet presAssocID="{A01BF80B-0EB8-4497-94CE-66159EAFBE6E}" presName="childText" presStyleLbl="conFgAcc1" presStyleIdx="2" presStyleCnt="3">
        <dgm:presLayoutVars>
          <dgm:bulletEnabled val="1"/>
        </dgm:presLayoutVars>
      </dgm:prSet>
      <dgm:spPr/>
      <dgm:t>
        <a:bodyPr/>
        <a:lstStyle/>
        <a:p>
          <a:endParaRPr lang="en-US"/>
        </a:p>
      </dgm:t>
    </dgm:pt>
  </dgm:ptLst>
  <dgm:cxnLst>
    <dgm:cxn modelId="{E65EDB03-1A3A-4039-9BDD-F1229DD3E3A5}" type="presOf" srcId="{304B30CD-3BA8-4D2C-8929-DF5230D332B6}" destId="{0A807732-00C6-4E5E-911B-A6F76F441E4E}" srcOrd="0"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30525994-AAA3-4A78-84B6-1CA31B5CDBC6}" type="presOf" srcId="{A01BF80B-0EB8-4497-94CE-66159EAFBE6E}" destId="{0900D408-9ABA-4692-8B4E-25FD2FEDE3F7}" srcOrd="1" destOrd="0" presId="urn:microsoft.com/office/officeart/2005/8/layout/list1"/>
    <dgm:cxn modelId="{FEBB78E8-3469-41AB-99F2-489CA4E0CFF8}" type="presOf" srcId="{0B42E06C-A1B3-48D7-9A25-3AED9FB785D1}" destId="{D8815EEF-E9C4-475D-A970-0FBE57B256A3}" srcOrd="1" destOrd="0" presId="urn:microsoft.com/office/officeart/2005/8/layout/list1"/>
    <dgm:cxn modelId="{9AA90AD4-DE0B-4AFD-83BE-9871745EEC96}" type="presOf" srcId="{0B42E06C-A1B3-48D7-9A25-3AED9FB785D1}" destId="{F0AFF909-226B-4EF5-8D95-F4C97BC1E02A}" srcOrd="0" destOrd="0" presId="urn:microsoft.com/office/officeart/2005/8/layout/list1"/>
    <dgm:cxn modelId="{25E87F10-8A46-43E9-A3FA-FFB74266E2D4}" type="presOf" srcId="{B48A0D16-FAB5-485F-8A5F-5104453BEB9D}" destId="{97F985D8-35BA-410A-8120-F008FF720B1B}" srcOrd="0" destOrd="3" presId="urn:microsoft.com/office/officeart/2005/8/layout/list1"/>
    <dgm:cxn modelId="{478A03CB-3FFA-45BF-8DC1-F828D02E4DB7}" type="presOf" srcId="{7D140C72-9A31-413E-90D9-11E018B047A5}" destId="{5F8B0E50-DECC-4A7E-A46E-113C91AAFE14}" srcOrd="0" destOrd="2" presId="urn:microsoft.com/office/officeart/2005/8/layout/list1"/>
    <dgm:cxn modelId="{4235E4CC-C91A-4CF8-B2E4-B287C093C53D}" type="presOf" srcId="{919A8B4E-C447-4FBB-9C99-E5EB3F08814C}" destId="{97F985D8-35BA-410A-8120-F008FF720B1B}" srcOrd="0" destOrd="2" presId="urn:microsoft.com/office/officeart/2005/8/layout/list1"/>
    <dgm:cxn modelId="{7C4BE1AD-D458-4662-9E88-5627B92CEB01}" type="presOf" srcId="{A93D723C-41C9-403E-905D-874B17D0676E}" destId="{8DC4B880-6737-41E9-958C-8E33EF46D5F8}" srcOrd="0" destOrd="1" presId="urn:microsoft.com/office/officeart/2005/8/layout/list1"/>
    <dgm:cxn modelId="{BBF623D7-5BAA-49D8-A4AE-D518946CF07E}" srcId="{275088F3-FD73-4104-BBCD-C6FE214E0400}" destId="{A93D723C-41C9-403E-905D-874B17D0676E}" srcOrd="1" destOrd="0" parTransId="{FF634370-F41E-425C-98E9-F71417136805}" sibTransId="{6AAB96B1-EA39-4E10-8659-A92101D819B9}"/>
    <dgm:cxn modelId="{9192636F-C533-4E57-B7A8-BDA548FF5A1C}" type="presOf" srcId="{DB933461-7376-4EF2-BD83-FFAECF5A7F86}" destId="{5F8B0E50-DECC-4A7E-A46E-113C91AAFE14}" srcOrd="0" destOrd="1" presId="urn:microsoft.com/office/officeart/2005/8/layout/list1"/>
    <dgm:cxn modelId="{5EA942C8-B7C4-4391-AB2F-26E25DB1900C}" srcId="{A01BF80B-0EB8-4497-94CE-66159EAFBE6E}" destId="{540A65C0-8A4D-4AB6-B9D2-B5090CB4E365}" srcOrd="1" destOrd="0" parTransId="{456DC4E7-C569-42AA-B49C-F81B4C088579}" sibTransId="{69F433B1-E568-4FFC-BCFD-2A085657FE75}"/>
    <dgm:cxn modelId="{F3D3B300-E3A8-4168-9396-C9A360E2AAED}" type="presOf" srcId="{15B56A10-C47D-4965-B218-63412241D4C1}" destId="{8DC4B880-6737-41E9-958C-8E33EF46D5F8}" srcOrd="0" destOrd="0"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066DC87B-75AD-4696-A51B-0637434442DD}" srcId="{0B42E06C-A1B3-48D7-9A25-3AED9FB785D1}" destId="{954AB44B-3D61-4133-AC00-466AFF18E51C}" srcOrd="0" destOrd="0" parTransId="{3CDEB135-D887-4E98-BF43-E53C6133BA39}" sibTransId="{995E82AD-E584-43E9-A89F-B98C56B2B714}"/>
    <dgm:cxn modelId="{5E9CD5A9-A0FF-4392-B2F3-62568EE281C0}" type="presOf" srcId="{954AB44B-3D61-4133-AC00-466AFF18E51C}" destId="{5F8B0E50-DECC-4A7E-A46E-113C91AAFE14}" srcOrd="0"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FEC8D865-8ABD-48A0-8F3E-16232490D1B5}" type="presOf" srcId="{275088F3-FD73-4104-BBCD-C6FE214E0400}" destId="{5395A427-A60F-4F4F-969D-04AC2D0CFDEB}" srcOrd="1"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848F1E25-2776-4E15-B0F2-062CB7C273E3}" type="presOf" srcId="{540A65C0-8A4D-4AB6-B9D2-B5090CB4E365}" destId="{97F985D8-35BA-410A-8120-F008FF720B1B}" srcOrd="0" destOrd="1" presId="urn:microsoft.com/office/officeart/2005/8/layout/list1"/>
    <dgm:cxn modelId="{28DFC0AC-A433-4F40-BEBE-50CC700B8350}" type="presOf" srcId="{99C229D2-8712-4170-B167-C0F0B7E17D9B}" destId="{97F985D8-35BA-410A-8120-F008FF720B1B}" srcOrd="0" destOrd="0" presId="urn:microsoft.com/office/officeart/2005/8/layout/list1"/>
    <dgm:cxn modelId="{8D70C61F-304F-4387-93F1-074AAFFF7ADF}" srcId="{0B42E06C-A1B3-48D7-9A25-3AED9FB785D1}" destId="{7D140C72-9A31-413E-90D9-11E018B047A5}" srcOrd="2" destOrd="0" parTransId="{EBF30EA0-5745-4837-B8BA-374BCE2A33D3}" sibTransId="{93903D73-B08D-46FC-82C3-FB0BA51AB886}"/>
    <dgm:cxn modelId="{383D16C7-EEB1-49F2-B1CD-E201E586E382}" type="presOf" srcId="{A01BF80B-0EB8-4497-94CE-66159EAFBE6E}" destId="{DF203340-B694-4789-AE18-6CC49F3E3D6E}" srcOrd="0" destOrd="0" presId="urn:microsoft.com/office/officeart/2005/8/layout/list1"/>
    <dgm:cxn modelId="{FF62FFD0-2AF1-407F-B73A-31C8244983EA}" srcId="{0B42E06C-A1B3-48D7-9A25-3AED9FB785D1}" destId="{DB933461-7376-4EF2-BD83-FFAECF5A7F86}" srcOrd="1" destOrd="0" parTransId="{F4D6BAEB-FAE6-4DBE-AD4E-E9C573B771F5}" sibTransId="{E7095343-54BF-42D3-8B54-36E2DA776EF6}"/>
    <dgm:cxn modelId="{63BA9E15-2424-4EA5-9EA1-D998859D76D2}" srcId="{275088F3-FD73-4104-BBCD-C6FE214E0400}" destId="{15B56A10-C47D-4965-B218-63412241D4C1}" srcOrd="0" destOrd="0" parTransId="{D62DEE6F-0735-4090-8A91-8F2758A1E8CE}" sibTransId="{41A99DCB-8F09-42A5-A97F-F14578AA4ABF}"/>
    <dgm:cxn modelId="{E768FFBD-4B07-44B1-B6B0-81C74CDE0632}" type="presOf" srcId="{275088F3-FD73-4104-BBCD-C6FE214E0400}" destId="{47486FD6-484A-4D85-9CB6-90D65D97FB36}" srcOrd="0" destOrd="0" presId="urn:microsoft.com/office/officeart/2005/8/layout/list1"/>
    <dgm:cxn modelId="{389CCA55-36B0-4EC9-B8A9-8A131F916F32}" srcId="{A01BF80B-0EB8-4497-94CE-66159EAFBE6E}" destId="{919A8B4E-C447-4FBB-9C99-E5EB3F08814C}" srcOrd="2" destOrd="0" parTransId="{98F81EC0-19EB-4FD9-923B-9EF9D64EEB6B}" sibTransId="{F8789CF6-7B13-49DC-8E28-D8D30BCF5CDA}"/>
    <dgm:cxn modelId="{911019A9-FA32-4D5B-936C-1240BE400201}" srcId="{A01BF80B-0EB8-4497-94CE-66159EAFBE6E}" destId="{B48A0D16-FAB5-485F-8A5F-5104453BEB9D}" srcOrd="3" destOrd="0" parTransId="{7C4231BA-57D3-40A5-A1D5-CDB080761769}" sibTransId="{25AAA006-E8F7-41A2-B75B-6BB755534C84}"/>
    <dgm:cxn modelId="{3FBB01AC-817E-4D30-8AE7-D13B9EC10562}" type="presParOf" srcId="{0A807732-00C6-4E5E-911B-A6F76F441E4E}" destId="{2F2ADDF7-5497-4730-91DE-E6E853F1FEEF}" srcOrd="0" destOrd="0" presId="urn:microsoft.com/office/officeart/2005/8/layout/list1"/>
    <dgm:cxn modelId="{B1061753-1667-4D94-B862-C672FEB21909}" type="presParOf" srcId="{2F2ADDF7-5497-4730-91DE-E6E853F1FEEF}" destId="{F0AFF909-226B-4EF5-8D95-F4C97BC1E02A}" srcOrd="0" destOrd="0" presId="urn:microsoft.com/office/officeart/2005/8/layout/list1"/>
    <dgm:cxn modelId="{8A0EC5B2-96EF-4B5D-9776-1E55473867B1}" type="presParOf" srcId="{2F2ADDF7-5497-4730-91DE-E6E853F1FEEF}" destId="{D8815EEF-E9C4-475D-A970-0FBE57B256A3}" srcOrd="1" destOrd="0" presId="urn:microsoft.com/office/officeart/2005/8/layout/list1"/>
    <dgm:cxn modelId="{B93546C1-AB19-4912-802F-2550CDB68E5B}" type="presParOf" srcId="{0A807732-00C6-4E5E-911B-A6F76F441E4E}" destId="{76FC94D9-3208-439C-A63E-D27D71A45C0D}" srcOrd="1" destOrd="0" presId="urn:microsoft.com/office/officeart/2005/8/layout/list1"/>
    <dgm:cxn modelId="{F8A088EC-201B-483D-8102-7978BA2DF4CB}" type="presParOf" srcId="{0A807732-00C6-4E5E-911B-A6F76F441E4E}" destId="{5F8B0E50-DECC-4A7E-A46E-113C91AAFE14}" srcOrd="2" destOrd="0" presId="urn:microsoft.com/office/officeart/2005/8/layout/list1"/>
    <dgm:cxn modelId="{81BEEAE5-28BD-4ED0-82B0-9AE10F70469F}" type="presParOf" srcId="{0A807732-00C6-4E5E-911B-A6F76F441E4E}" destId="{08587B01-25D5-451E-BC18-60B04AFD5367}" srcOrd="3" destOrd="0" presId="urn:microsoft.com/office/officeart/2005/8/layout/list1"/>
    <dgm:cxn modelId="{5C0220DA-0A34-440A-B6DF-7E65208982DE}" type="presParOf" srcId="{0A807732-00C6-4E5E-911B-A6F76F441E4E}" destId="{C3941E73-59DF-4947-A40C-DDF97525D13A}" srcOrd="4" destOrd="0" presId="urn:microsoft.com/office/officeart/2005/8/layout/list1"/>
    <dgm:cxn modelId="{DA7B93AC-E9D6-41A4-A523-67D74FC7B78F}" type="presParOf" srcId="{C3941E73-59DF-4947-A40C-DDF97525D13A}" destId="{47486FD6-484A-4D85-9CB6-90D65D97FB36}" srcOrd="0" destOrd="0" presId="urn:microsoft.com/office/officeart/2005/8/layout/list1"/>
    <dgm:cxn modelId="{D4E815C0-053B-4E6F-A61F-03855E7C3BD6}" type="presParOf" srcId="{C3941E73-59DF-4947-A40C-DDF97525D13A}" destId="{5395A427-A60F-4F4F-969D-04AC2D0CFDEB}" srcOrd="1" destOrd="0" presId="urn:microsoft.com/office/officeart/2005/8/layout/list1"/>
    <dgm:cxn modelId="{B1736782-D793-4BAB-B294-CC02EFA9B63C}" type="presParOf" srcId="{0A807732-00C6-4E5E-911B-A6F76F441E4E}" destId="{8EF1C548-5960-4AC1-A6DC-AD70AFD0AD0B}" srcOrd="5" destOrd="0" presId="urn:microsoft.com/office/officeart/2005/8/layout/list1"/>
    <dgm:cxn modelId="{E16D274B-89D3-4C12-83A2-CA0C16100FAF}" type="presParOf" srcId="{0A807732-00C6-4E5E-911B-A6F76F441E4E}" destId="{8DC4B880-6737-41E9-958C-8E33EF46D5F8}" srcOrd="6" destOrd="0" presId="urn:microsoft.com/office/officeart/2005/8/layout/list1"/>
    <dgm:cxn modelId="{4FDAC541-DA58-4C4F-9F85-774A2C75841E}" type="presParOf" srcId="{0A807732-00C6-4E5E-911B-A6F76F441E4E}" destId="{0E1A4CDD-B090-4922-A72B-D26D60DEE419}" srcOrd="7" destOrd="0" presId="urn:microsoft.com/office/officeart/2005/8/layout/list1"/>
    <dgm:cxn modelId="{0BF264CA-EC54-4FCA-9B44-E345CDEA6585}" type="presParOf" srcId="{0A807732-00C6-4E5E-911B-A6F76F441E4E}" destId="{4CDCECC7-3D9F-4530-9D59-82D9F8A5E052}" srcOrd="8" destOrd="0" presId="urn:microsoft.com/office/officeart/2005/8/layout/list1"/>
    <dgm:cxn modelId="{531584B0-FB88-43BB-863C-10FD52AC0E75}" type="presParOf" srcId="{4CDCECC7-3D9F-4530-9D59-82D9F8A5E052}" destId="{DF203340-B694-4789-AE18-6CC49F3E3D6E}" srcOrd="0" destOrd="0" presId="urn:microsoft.com/office/officeart/2005/8/layout/list1"/>
    <dgm:cxn modelId="{43C55AB2-B71E-4C30-AE08-91DC86F00D80}" type="presParOf" srcId="{4CDCECC7-3D9F-4530-9D59-82D9F8A5E052}" destId="{0900D408-9ABA-4692-8B4E-25FD2FEDE3F7}" srcOrd="1" destOrd="0" presId="urn:microsoft.com/office/officeart/2005/8/layout/list1"/>
    <dgm:cxn modelId="{5B093227-FDBF-4DD0-A8FD-FEE4C9B9927F}" type="presParOf" srcId="{0A807732-00C6-4E5E-911B-A6F76F441E4E}" destId="{F1DDE45D-E91E-4F8B-A88A-9E48706B86F7}" srcOrd="9" destOrd="0" presId="urn:microsoft.com/office/officeart/2005/8/layout/list1"/>
    <dgm:cxn modelId="{408741DD-741F-4525-A604-EE7C9DC637CF}"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Indexes increase the speed of queries that join tables or perform sorting operations.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Indexes implement the uniqueness of rows if defined when you create an index.</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Indexes are created and maintained in ascending or descending order.</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3"/>
      <dgm:spPr/>
      <dgm:t>
        <a:bodyPr/>
        <a:lstStyle/>
        <a:p>
          <a:endParaRPr lang="en-US"/>
        </a:p>
      </dgm:t>
    </dgm:pt>
    <dgm:pt modelId="{46B940FC-8FA1-4568-B447-0EEB4A38217C}" type="pres">
      <dgm:prSet presAssocID="{D9B449A0-FF94-4713-9A9A-058D7F6B71B9}" presName="parentText" presStyleLbl="node1" presStyleIdx="0" presStyleCnt="3" custScaleX="128108"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3">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3"/>
      <dgm:spPr/>
      <dgm:t>
        <a:bodyPr/>
        <a:lstStyle/>
        <a:p>
          <a:endParaRPr lang="en-US"/>
        </a:p>
      </dgm:t>
    </dgm:pt>
    <dgm:pt modelId="{9CD06469-F34B-4432-ADB5-7C825FE94111}" type="pres">
      <dgm:prSet presAssocID="{E2855558-389B-4591-8564-2A29B4C32D65}" presName="parentText" presStyleLbl="node1" presStyleIdx="1" presStyleCnt="3" custScaleX="129497">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3">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3"/>
      <dgm:spPr/>
      <dgm:t>
        <a:bodyPr/>
        <a:lstStyle/>
        <a:p>
          <a:endParaRPr lang="en-US"/>
        </a:p>
      </dgm:t>
    </dgm:pt>
    <dgm:pt modelId="{EEBD306F-2B9A-4D2B-9193-3D815715E159}" type="pres">
      <dgm:prSet presAssocID="{AF1790DE-E36E-4506-8B4B-73498403BC3A}" presName="parentText" presStyleLbl="node1" presStyleIdx="2" presStyleCnt="3" custScaleX="134789">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3">
        <dgm:presLayoutVars>
          <dgm:bulletEnabled val="1"/>
        </dgm:presLayoutVars>
      </dgm:prSet>
      <dgm:spPr>
        <a:solidFill>
          <a:srgbClr val="FFFFFF">
            <a:alpha val="0"/>
          </a:srgbClr>
        </a:solidFill>
      </dgm:spPr>
    </dgm:pt>
  </dgm:ptLst>
  <dgm:cxnLst>
    <dgm:cxn modelId="{AC0F320A-1223-4236-94DB-D8089B059819}" type="presOf" srcId="{AF1790DE-E36E-4506-8B4B-73498403BC3A}" destId="{A1E54DF6-9C4C-426D-98EB-FFBF48F1924C}"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3763BA00-E142-4D40-9FFA-0196FBC00C3F}" type="presOf" srcId="{AF1790DE-E36E-4506-8B4B-73498403BC3A}" destId="{EEBD306F-2B9A-4D2B-9193-3D815715E159}" srcOrd="1" destOrd="0" presId="urn:microsoft.com/office/officeart/2005/8/layout/list1"/>
    <dgm:cxn modelId="{534CF805-479E-4924-8D41-D65983BE8154}" type="presOf" srcId="{D9B449A0-FF94-4713-9A9A-058D7F6B71B9}" destId="{46B940FC-8FA1-4568-B447-0EEB4A38217C}" srcOrd="1" destOrd="0" presId="urn:microsoft.com/office/officeart/2005/8/layout/list1"/>
    <dgm:cxn modelId="{447E9F75-69B1-4CCB-B976-1E343EFA03B8}" type="presOf" srcId="{D9B449A0-FF94-4713-9A9A-058D7F6B71B9}" destId="{F795D8E3-ADA7-4953-8642-733E088841CD}"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B2605B9F-8F72-49EF-AF4F-2C532D858313}" type="presOf" srcId="{E2855558-389B-4591-8564-2A29B4C32D65}" destId="{643F61F5-F617-478B-A953-7E4573D0220D}" srcOrd="0" destOrd="0" presId="urn:microsoft.com/office/officeart/2005/8/layout/list1"/>
    <dgm:cxn modelId="{D8863F08-9E85-40A7-8FBC-E7914A377D2F}" type="presOf" srcId="{91346CAC-A78E-4DA3-B22E-CEA49EBE4226}" destId="{377BF09A-222E-4937-A795-7A4258D0F5D6}"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4AC325E0-333D-4E5F-BB53-7223E9410E0C}" type="presOf" srcId="{E2855558-389B-4591-8564-2A29B4C32D65}" destId="{9CD06469-F34B-4432-ADB5-7C825FE94111}" srcOrd="1" destOrd="0" presId="urn:microsoft.com/office/officeart/2005/8/layout/list1"/>
    <dgm:cxn modelId="{2E28D2EC-E4A3-4CA6-9403-40F780E22987}" type="presParOf" srcId="{377BF09A-222E-4937-A795-7A4258D0F5D6}" destId="{ED0E1027-549B-49E6-9D59-3B13C1AC4FD2}" srcOrd="0" destOrd="0" presId="urn:microsoft.com/office/officeart/2005/8/layout/list1"/>
    <dgm:cxn modelId="{9266E08F-C89E-4F20-82C8-DF1FCF4F9DD9}" type="presParOf" srcId="{ED0E1027-549B-49E6-9D59-3B13C1AC4FD2}" destId="{F795D8E3-ADA7-4953-8642-733E088841CD}" srcOrd="0" destOrd="0" presId="urn:microsoft.com/office/officeart/2005/8/layout/list1"/>
    <dgm:cxn modelId="{75C3B2D7-8C8B-44B6-8F98-B2651C1DF81E}" type="presParOf" srcId="{ED0E1027-549B-49E6-9D59-3B13C1AC4FD2}" destId="{46B940FC-8FA1-4568-B447-0EEB4A38217C}" srcOrd="1" destOrd="0" presId="urn:microsoft.com/office/officeart/2005/8/layout/list1"/>
    <dgm:cxn modelId="{371536C8-A3D4-46FA-BBCE-A59CDC8BBF15}" type="presParOf" srcId="{377BF09A-222E-4937-A795-7A4258D0F5D6}" destId="{E375144E-1A36-4173-80BF-99CA453AF7E6}" srcOrd="1" destOrd="0" presId="urn:microsoft.com/office/officeart/2005/8/layout/list1"/>
    <dgm:cxn modelId="{4253E445-8092-4261-BF53-7DF1BE52DA43}" type="presParOf" srcId="{377BF09A-222E-4937-A795-7A4258D0F5D6}" destId="{FE437422-C560-4C42-8C7A-0DA04E55B9BB}" srcOrd="2" destOrd="0" presId="urn:microsoft.com/office/officeart/2005/8/layout/list1"/>
    <dgm:cxn modelId="{1AAE10D5-9B13-46FA-9EEF-A3500B530515}" type="presParOf" srcId="{377BF09A-222E-4937-A795-7A4258D0F5D6}" destId="{0B9E0790-3332-4252-B645-DA100988A8BD}" srcOrd="3" destOrd="0" presId="urn:microsoft.com/office/officeart/2005/8/layout/list1"/>
    <dgm:cxn modelId="{98288D46-7DC1-4393-A981-DB9D5DA3D09D}" type="presParOf" srcId="{377BF09A-222E-4937-A795-7A4258D0F5D6}" destId="{BFEA5445-50DE-4684-987E-9F1F651A7CB1}" srcOrd="4" destOrd="0" presId="urn:microsoft.com/office/officeart/2005/8/layout/list1"/>
    <dgm:cxn modelId="{88380D4A-ECF3-4ADA-A44D-2DF5EE2A5D1E}" type="presParOf" srcId="{BFEA5445-50DE-4684-987E-9F1F651A7CB1}" destId="{643F61F5-F617-478B-A953-7E4573D0220D}" srcOrd="0" destOrd="0" presId="urn:microsoft.com/office/officeart/2005/8/layout/list1"/>
    <dgm:cxn modelId="{BDEC0C1F-F8A7-40BC-A644-A6198A253CD2}" type="presParOf" srcId="{BFEA5445-50DE-4684-987E-9F1F651A7CB1}" destId="{9CD06469-F34B-4432-ADB5-7C825FE94111}" srcOrd="1" destOrd="0" presId="urn:microsoft.com/office/officeart/2005/8/layout/list1"/>
    <dgm:cxn modelId="{8675967E-9B4A-4CF1-8A25-7E78995088D9}" type="presParOf" srcId="{377BF09A-222E-4937-A795-7A4258D0F5D6}" destId="{F1C435CB-0864-441B-8524-6DD2EE189DE5}" srcOrd="5" destOrd="0" presId="urn:microsoft.com/office/officeart/2005/8/layout/list1"/>
    <dgm:cxn modelId="{98E4FA3B-DECC-49FE-A6FE-11F8AF2F07F4}" type="presParOf" srcId="{377BF09A-222E-4937-A795-7A4258D0F5D6}" destId="{C6EBB0DE-782D-4729-AC1B-AFD6DD05183B}" srcOrd="6" destOrd="0" presId="urn:microsoft.com/office/officeart/2005/8/layout/list1"/>
    <dgm:cxn modelId="{252A58CF-F9FD-446C-9CCD-9F0A3FB2022E}" type="presParOf" srcId="{377BF09A-222E-4937-A795-7A4258D0F5D6}" destId="{FFB6C9BD-743C-4271-96CE-B4DCBC77FDF8}" srcOrd="7" destOrd="0" presId="urn:microsoft.com/office/officeart/2005/8/layout/list1"/>
    <dgm:cxn modelId="{67773924-C0E7-4732-97F0-9B1381C12418}" type="presParOf" srcId="{377BF09A-222E-4937-A795-7A4258D0F5D6}" destId="{6FECFA36-77DF-4D44-A0EE-86BBB75610EB}" srcOrd="8" destOrd="0" presId="urn:microsoft.com/office/officeart/2005/8/layout/list1"/>
    <dgm:cxn modelId="{8A4FAD6E-CE7E-41E6-A6B8-30C62D6B51E7}" type="presParOf" srcId="{6FECFA36-77DF-4D44-A0EE-86BBB75610EB}" destId="{A1E54DF6-9C4C-426D-98EB-FFBF48F1924C}" srcOrd="0" destOrd="0" presId="urn:microsoft.com/office/officeart/2005/8/layout/list1"/>
    <dgm:cxn modelId="{E3266E5C-C4C8-4E1C-84D6-25D29173D791}" type="presParOf" srcId="{6FECFA36-77DF-4D44-A0EE-86BBB75610EB}" destId="{EEBD306F-2B9A-4D2B-9193-3D815715E159}" srcOrd="1" destOrd="0" presId="urn:microsoft.com/office/officeart/2005/8/layout/list1"/>
    <dgm:cxn modelId="{17F92740-B43A-472D-9091-A1377A7F6034}" type="presParOf" srcId="{377BF09A-222E-4937-A795-7A4258D0F5D6}" destId="{D60276C3-8AA5-49E7-A53A-2AD0071F10C7}" srcOrd="9" destOrd="0" presId="urn:microsoft.com/office/officeart/2005/8/layout/list1"/>
    <dgm:cxn modelId="{4E949991-2FA7-48AB-A699-E5863616B3B0}"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Root Node</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Intermediate Nodes</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smtClean="0">
              <a:latin typeface="Calibri" pitchFamily="34" charset="0"/>
              <a:cs typeface="Calibri" pitchFamily="34" charset="0"/>
            </a:rPr>
            <a:t>Leaf Nodes</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Contains an index page with pointers pointing to index pages at the first intermediate level.</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Contain index pages with pointers pointing either to index pages at the next intermediate level or to index or data pages at the leaf level.</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rIns="365760"/>
        <a:lstStyle/>
        <a:p>
          <a:r>
            <a:rPr lang="en-US" sz="1800" dirty="0" smtClean="0">
              <a:latin typeface="Calibri" pitchFamily="34" charset="0"/>
              <a:cs typeface="Calibri" pitchFamily="34" charset="0"/>
            </a:rPr>
            <a:t>Contain either data pages or index pages that point to data pages.</a:t>
          </a:r>
          <a:endParaRPr lang="en-US" sz="1800" dirty="0">
            <a:latin typeface="Calibri" pitchFamily="34" charset="0"/>
            <a:cs typeface="Calibri" pitchFamily="34" charset="0"/>
          </a:endParaRP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3"/>
      <dgm:spPr/>
      <dgm:t>
        <a:bodyPr/>
        <a:lstStyle/>
        <a:p>
          <a:endParaRPr lang="en-US"/>
        </a:p>
      </dgm:t>
    </dgm:pt>
    <dgm:pt modelId="{D8815EEF-E9C4-475D-A970-0FBE57B256A3}" type="pres">
      <dgm:prSet presAssocID="{0B42E06C-A1B3-48D7-9A25-3AED9FB785D1}" presName="parentText" presStyleLbl="node1" presStyleIdx="0" presStyleCnt="3" custScaleX="62963">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3">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t>
        <a:bodyPr/>
        <a:lstStyle/>
        <a:p>
          <a:endParaRPr lang="en-US"/>
        </a:p>
      </dgm:t>
    </dgm:pt>
    <dgm:pt modelId="{C3941E73-59DF-4947-A40C-DDF97525D13A}" type="pres">
      <dgm:prSet presAssocID="{275088F3-FD73-4104-BBCD-C6FE214E0400}" presName="parentLin" presStyleCnt="0"/>
      <dgm:spPr/>
      <dgm:t>
        <a:bodyPr/>
        <a:lstStyle/>
        <a:p>
          <a:endParaRPr lang="en-US"/>
        </a:p>
      </dgm:t>
    </dgm:pt>
    <dgm:pt modelId="{47486FD6-484A-4D85-9CB6-90D65D97FB36}" type="pres">
      <dgm:prSet presAssocID="{275088F3-FD73-4104-BBCD-C6FE214E0400}" presName="parentLeftMargin" presStyleLbl="node1" presStyleIdx="0" presStyleCnt="3"/>
      <dgm:spPr/>
      <dgm:t>
        <a:bodyPr/>
        <a:lstStyle/>
        <a:p>
          <a:endParaRPr lang="en-US"/>
        </a:p>
      </dgm:t>
    </dgm:pt>
    <dgm:pt modelId="{5395A427-A60F-4F4F-969D-04AC2D0CFDEB}" type="pres">
      <dgm:prSet presAssocID="{275088F3-FD73-4104-BBCD-C6FE214E0400}" presName="parentText" presStyleLbl="node1" presStyleIdx="1" presStyleCnt="3" custScaleX="62963">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t>
        <a:bodyPr/>
        <a:lstStyle/>
        <a:p>
          <a:endParaRPr lang="en-US"/>
        </a:p>
      </dgm:t>
    </dgm:pt>
    <dgm:pt modelId="{8DC4B880-6737-41E9-958C-8E33EF46D5F8}" type="pres">
      <dgm:prSet presAssocID="{275088F3-FD73-4104-BBCD-C6FE214E0400}" presName="childText" presStyleLbl="conFgAcc1" presStyleIdx="1" presStyleCnt="3">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t>
        <a:bodyPr/>
        <a:lstStyle/>
        <a:p>
          <a:endParaRPr lang="en-US"/>
        </a:p>
      </dgm:t>
    </dgm:pt>
    <dgm:pt modelId="{4CDCECC7-3D9F-4530-9D59-82D9F8A5E052}" type="pres">
      <dgm:prSet presAssocID="{A01BF80B-0EB8-4497-94CE-66159EAFBE6E}" presName="parentLin" presStyleCnt="0"/>
      <dgm:spPr/>
      <dgm:t>
        <a:bodyPr/>
        <a:lstStyle/>
        <a:p>
          <a:endParaRPr lang="en-US"/>
        </a:p>
      </dgm:t>
    </dgm:pt>
    <dgm:pt modelId="{DF203340-B694-4789-AE18-6CC49F3E3D6E}" type="pres">
      <dgm:prSet presAssocID="{A01BF80B-0EB8-4497-94CE-66159EAFBE6E}" presName="parentLeftMargin" presStyleLbl="node1" presStyleIdx="1" presStyleCnt="3"/>
      <dgm:spPr/>
      <dgm:t>
        <a:bodyPr/>
        <a:lstStyle/>
        <a:p>
          <a:endParaRPr lang="en-US"/>
        </a:p>
      </dgm:t>
    </dgm:pt>
    <dgm:pt modelId="{0900D408-9ABA-4692-8B4E-25FD2FEDE3F7}" type="pres">
      <dgm:prSet presAssocID="{A01BF80B-0EB8-4497-94CE-66159EAFBE6E}" presName="parentText" presStyleLbl="node1" presStyleIdx="2" presStyleCnt="3" custScaleX="62963">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t>
        <a:bodyPr/>
        <a:lstStyle/>
        <a:p>
          <a:endParaRPr lang="en-US"/>
        </a:p>
      </dgm:t>
    </dgm:pt>
    <dgm:pt modelId="{97F985D8-35BA-410A-8120-F008FF720B1B}" type="pres">
      <dgm:prSet presAssocID="{A01BF80B-0EB8-4497-94CE-66159EAFBE6E}" presName="childText" presStyleLbl="conFgAcc1" presStyleIdx="2" presStyleCnt="3">
        <dgm:presLayoutVars>
          <dgm:bulletEnabled val="1"/>
        </dgm:presLayoutVars>
      </dgm:prSet>
      <dgm:spPr/>
      <dgm:t>
        <a:bodyPr/>
        <a:lstStyle/>
        <a:p>
          <a:endParaRPr lang="en-US"/>
        </a:p>
      </dgm:t>
    </dgm:pt>
  </dgm:ptLst>
  <dgm:cxnLst>
    <dgm:cxn modelId="{8A73E8F9-6F51-4BF3-8FAA-B0FBE5E9283F}" srcId="{304B30CD-3BA8-4D2C-8929-DF5230D332B6}" destId="{0B42E06C-A1B3-48D7-9A25-3AED9FB785D1}" srcOrd="0" destOrd="0" parTransId="{63E4A61B-1DB3-4F89-99FA-5DD5C550215D}" sibTransId="{0F629D23-A6FB-4154-8BC6-E83CC058D4DA}"/>
    <dgm:cxn modelId="{32506FB7-0FB4-4DBD-89A3-20C7110BC7DE}" type="presOf" srcId="{275088F3-FD73-4104-BBCD-C6FE214E0400}" destId="{47486FD6-484A-4D85-9CB6-90D65D97FB36}" srcOrd="0" destOrd="0" presId="urn:microsoft.com/office/officeart/2005/8/layout/list1"/>
    <dgm:cxn modelId="{D0EC4BFB-F241-490C-8FCE-7841343ABA15}" type="presOf" srcId="{A01BF80B-0EB8-4497-94CE-66159EAFBE6E}" destId="{0900D408-9ABA-4692-8B4E-25FD2FEDE3F7}" srcOrd="1" destOrd="0" presId="urn:microsoft.com/office/officeart/2005/8/layout/list1"/>
    <dgm:cxn modelId="{7DA22091-5428-42C4-9BBA-F4682C5FA8F1}" type="presOf" srcId="{304B30CD-3BA8-4D2C-8929-DF5230D332B6}" destId="{0A807732-00C6-4E5E-911B-A6F76F441E4E}" srcOrd="0" destOrd="0" presId="urn:microsoft.com/office/officeart/2005/8/layout/list1"/>
    <dgm:cxn modelId="{A1F52FB5-BC38-477A-844C-89330D763266}" type="presOf" srcId="{954AB44B-3D61-4133-AC00-466AFF18E51C}" destId="{5F8B0E50-DECC-4A7E-A46E-113C91AAFE14}" srcOrd="0" destOrd="0"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9B353FAF-B9D6-49FC-A2E0-6B31AD75A853}" type="presOf" srcId="{15B56A10-C47D-4965-B218-63412241D4C1}" destId="{8DC4B880-6737-41E9-958C-8E33EF46D5F8}" srcOrd="0" destOrd="0" presId="urn:microsoft.com/office/officeart/2005/8/layout/list1"/>
    <dgm:cxn modelId="{A5684517-1BAC-484A-96A2-CF59004BE29F}" type="presOf" srcId="{275088F3-FD73-4104-BBCD-C6FE214E0400}" destId="{5395A427-A60F-4F4F-969D-04AC2D0CFDEB}" srcOrd="1"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FA92B383-A7AD-48EF-AE5F-0B7027EDEA99}" srcId="{304B30CD-3BA8-4D2C-8929-DF5230D332B6}" destId="{275088F3-FD73-4104-BBCD-C6FE214E0400}" srcOrd="1" destOrd="0" parTransId="{919BBD4A-9AB4-440A-965D-4AF7261853CD}" sibTransId="{0A35B0A5-C311-4B25-9C37-B441768F4CB9}"/>
    <dgm:cxn modelId="{07D8D6CD-903D-4FBF-9DCF-036477BBF283}" srcId="{A01BF80B-0EB8-4497-94CE-66159EAFBE6E}" destId="{99C229D2-8712-4170-B167-C0F0B7E17D9B}" srcOrd="0" destOrd="0" parTransId="{B82004D2-6854-4D6C-B447-06402214C44A}" sibTransId="{A5822192-EAD8-4545-9207-987D94B82BD4}"/>
    <dgm:cxn modelId="{0B2D62A2-5F84-4DFA-8154-17749A2C4609}" type="presOf" srcId="{0B42E06C-A1B3-48D7-9A25-3AED9FB785D1}" destId="{D8815EEF-E9C4-475D-A970-0FBE57B256A3}" srcOrd="1" destOrd="0" presId="urn:microsoft.com/office/officeart/2005/8/layout/list1"/>
    <dgm:cxn modelId="{A54C0C5B-4656-48CD-9F39-B3B19FBFCF4E}" type="presOf" srcId="{0B42E06C-A1B3-48D7-9A25-3AED9FB785D1}" destId="{F0AFF909-226B-4EF5-8D95-F4C97BC1E02A}" srcOrd="0" destOrd="0" presId="urn:microsoft.com/office/officeart/2005/8/layout/list1"/>
    <dgm:cxn modelId="{86AF57E5-1376-4700-A3BF-A6709B6BB1E9}" type="presOf" srcId="{99C229D2-8712-4170-B167-C0F0B7E17D9B}" destId="{97F985D8-35BA-410A-8120-F008FF720B1B}" srcOrd="0" destOrd="0" presId="urn:microsoft.com/office/officeart/2005/8/layout/list1"/>
    <dgm:cxn modelId="{98AC23BB-998D-4B10-A5B9-078562BA3E87}" type="presOf" srcId="{A01BF80B-0EB8-4497-94CE-66159EAFBE6E}" destId="{DF203340-B694-4789-AE18-6CC49F3E3D6E}"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D4E4C21E-316A-4BC0-9A53-720742E9D55E}" type="presParOf" srcId="{0A807732-00C6-4E5E-911B-A6F76F441E4E}" destId="{2F2ADDF7-5497-4730-91DE-E6E853F1FEEF}" srcOrd="0" destOrd="0" presId="urn:microsoft.com/office/officeart/2005/8/layout/list1"/>
    <dgm:cxn modelId="{B8AF2BEA-D5CE-4733-81C6-88E6ACB0AE25}" type="presParOf" srcId="{2F2ADDF7-5497-4730-91DE-E6E853F1FEEF}" destId="{F0AFF909-226B-4EF5-8D95-F4C97BC1E02A}" srcOrd="0" destOrd="0" presId="urn:microsoft.com/office/officeart/2005/8/layout/list1"/>
    <dgm:cxn modelId="{F6E2A324-AB04-4E44-999A-D70F19136A4E}" type="presParOf" srcId="{2F2ADDF7-5497-4730-91DE-E6E853F1FEEF}" destId="{D8815EEF-E9C4-475D-A970-0FBE57B256A3}" srcOrd="1" destOrd="0" presId="urn:microsoft.com/office/officeart/2005/8/layout/list1"/>
    <dgm:cxn modelId="{EFDB8C3A-89D8-4108-9408-0DA700E13924}" type="presParOf" srcId="{0A807732-00C6-4E5E-911B-A6F76F441E4E}" destId="{76FC94D9-3208-439C-A63E-D27D71A45C0D}" srcOrd="1" destOrd="0" presId="urn:microsoft.com/office/officeart/2005/8/layout/list1"/>
    <dgm:cxn modelId="{BC5C5ED1-F4DF-4C7D-9890-C46FF5B66CEE}" type="presParOf" srcId="{0A807732-00C6-4E5E-911B-A6F76F441E4E}" destId="{5F8B0E50-DECC-4A7E-A46E-113C91AAFE14}" srcOrd="2" destOrd="0" presId="urn:microsoft.com/office/officeart/2005/8/layout/list1"/>
    <dgm:cxn modelId="{2246D374-14E2-45AD-B4B6-20096CB3AC20}" type="presParOf" srcId="{0A807732-00C6-4E5E-911B-A6F76F441E4E}" destId="{08587B01-25D5-451E-BC18-60B04AFD5367}" srcOrd="3" destOrd="0" presId="urn:microsoft.com/office/officeart/2005/8/layout/list1"/>
    <dgm:cxn modelId="{6EFDF24B-0009-4E3B-901A-A37689726145}" type="presParOf" srcId="{0A807732-00C6-4E5E-911B-A6F76F441E4E}" destId="{C3941E73-59DF-4947-A40C-DDF97525D13A}" srcOrd="4" destOrd="0" presId="urn:microsoft.com/office/officeart/2005/8/layout/list1"/>
    <dgm:cxn modelId="{6BD2E8B6-A723-4647-9EE5-39DC8F3A8FC9}" type="presParOf" srcId="{C3941E73-59DF-4947-A40C-DDF97525D13A}" destId="{47486FD6-484A-4D85-9CB6-90D65D97FB36}" srcOrd="0" destOrd="0" presId="urn:microsoft.com/office/officeart/2005/8/layout/list1"/>
    <dgm:cxn modelId="{10D8CB44-713D-4CF1-893F-29996FF78799}" type="presParOf" srcId="{C3941E73-59DF-4947-A40C-DDF97525D13A}" destId="{5395A427-A60F-4F4F-969D-04AC2D0CFDEB}" srcOrd="1" destOrd="0" presId="urn:microsoft.com/office/officeart/2005/8/layout/list1"/>
    <dgm:cxn modelId="{8928E5FE-1093-452F-B741-411E05CE9136}" type="presParOf" srcId="{0A807732-00C6-4E5E-911B-A6F76F441E4E}" destId="{8EF1C548-5960-4AC1-A6DC-AD70AFD0AD0B}" srcOrd="5" destOrd="0" presId="urn:microsoft.com/office/officeart/2005/8/layout/list1"/>
    <dgm:cxn modelId="{80886C63-7022-496E-9CFA-167C0AC0D29B}" type="presParOf" srcId="{0A807732-00C6-4E5E-911B-A6F76F441E4E}" destId="{8DC4B880-6737-41E9-958C-8E33EF46D5F8}" srcOrd="6" destOrd="0" presId="urn:microsoft.com/office/officeart/2005/8/layout/list1"/>
    <dgm:cxn modelId="{983DAF1C-A47F-4F86-B9C8-239F5FA3AED9}" type="presParOf" srcId="{0A807732-00C6-4E5E-911B-A6F76F441E4E}" destId="{0E1A4CDD-B090-4922-A72B-D26D60DEE419}" srcOrd="7" destOrd="0" presId="urn:microsoft.com/office/officeart/2005/8/layout/list1"/>
    <dgm:cxn modelId="{C5393F8F-B508-4298-BF9F-68B69ABC2160}" type="presParOf" srcId="{0A807732-00C6-4E5E-911B-A6F76F441E4E}" destId="{4CDCECC7-3D9F-4530-9D59-82D9F8A5E052}" srcOrd="8" destOrd="0" presId="urn:microsoft.com/office/officeart/2005/8/layout/list1"/>
    <dgm:cxn modelId="{30C8D0D4-C54B-4475-9DA3-9950579F2635}" type="presParOf" srcId="{4CDCECC7-3D9F-4530-9D59-82D9F8A5E052}" destId="{DF203340-B694-4789-AE18-6CC49F3E3D6E}" srcOrd="0" destOrd="0" presId="urn:microsoft.com/office/officeart/2005/8/layout/list1"/>
    <dgm:cxn modelId="{348E3704-B1A9-4FFE-BAC1-C334952C2BC4}" type="presParOf" srcId="{4CDCECC7-3D9F-4530-9D59-82D9F8A5E052}" destId="{0900D408-9ABA-4692-8B4E-25FD2FEDE3F7}" srcOrd="1" destOrd="0" presId="urn:microsoft.com/office/officeart/2005/8/layout/list1"/>
    <dgm:cxn modelId="{C6B42679-9303-4C4E-B3CF-ED6002469141}" type="presParOf" srcId="{0A807732-00C6-4E5E-911B-A6F76F441E4E}" destId="{F1DDE45D-E91E-4F8B-A88A-9E48706B86F7}" srcOrd="9" destOrd="0" presId="urn:microsoft.com/office/officeart/2005/8/layout/list1"/>
    <dgm:cxn modelId="{075CFAE9-1106-4362-A647-4560620D7711}"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A table can be logically divided into smaller groups of rows. </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This division is referred to as partitioning.</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Tables are partitioned in order to carry out maintenance operations more efficiently.</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600" b="1" dirty="0" smtClean="0">
              <a:latin typeface="Calibri" pitchFamily="34" charset="0"/>
              <a:cs typeface="Calibri" pitchFamily="34" charset="0"/>
            </a:rPr>
            <a:t>For example, if a heap has three partitions, then there are three heap structures present, one in each partition as shown in the following figure:</a:t>
          </a: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By default, a table has a single partition. </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smtClean="0">
              <a:latin typeface="Calibri" pitchFamily="34" charset="0"/>
              <a:cs typeface="Calibri" pitchFamily="34" charset="0"/>
            </a:rPr>
            <a:t>When partitions are created in a table with a heap structure, each partition will contain data in an individual heap structure. </a:t>
          </a:r>
          <a:endParaRPr lang="en-US" sz="16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6"/>
      <dgm:spPr/>
      <dgm:t>
        <a:bodyPr/>
        <a:lstStyle/>
        <a:p>
          <a:endParaRPr lang="en-US"/>
        </a:p>
      </dgm:t>
    </dgm:pt>
    <dgm:pt modelId="{46B940FC-8FA1-4568-B447-0EEB4A38217C}" type="pres">
      <dgm:prSet presAssocID="{D9B449A0-FF94-4713-9A9A-058D7F6B71B9}" presName="parentText" presStyleLbl="node1" presStyleIdx="0" presStyleCnt="6" custScaleX="123129"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6">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6"/>
      <dgm:spPr/>
      <dgm:t>
        <a:bodyPr/>
        <a:lstStyle/>
        <a:p>
          <a:endParaRPr lang="en-US"/>
        </a:p>
      </dgm:t>
    </dgm:pt>
    <dgm:pt modelId="{9CD06469-F34B-4432-ADB5-7C825FE94111}" type="pres">
      <dgm:prSet presAssocID="{E2855558-389B-4591-8564-2A29B4C32D65}" presName="parentText" presStyleLbl="node1" presStyleIdx="1" presStyleCnt="6" custScaleX="114286">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6">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6"/>
      <dgm:spPr/>
      <dgm:t>
        <a:bodyPr/>
        <a:lstStyle/>
        <a:p>
          <a:endParaRPr lang="en-US"/>
        </a:p>
      </dgm:t>
    </dgm:pt>
    <dgm:pt modelId="{EEBD306F-2B9A-4D2B-9193-3D815715E159}" type="pres">
      <dgm:prSet presAssocID="{AF1790DE-E36E-4506-8B4B-73498403BC3A}" presName="parentText" presStyleLbl="node1" presStyleIdx="2" presStyleCnt="6" custScaleX="133333">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6">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6"/>
      <dgm:spPr/>
      <dgm:t>
        <a:bodyPr/>
        <a:lstStyle/>
        <a:p>
          <a:endParaRPr lang="en-US"/>
        </a:p>
      </dgm:t>
    </dgm:pt>
    <dgm:pt modelId="{EC1C5D96-D4E0-4B13-B90D-0A1CD7988876}" type="pres">
      <dgm:prSet presAssocID="{92E0BEA3-0319-4FBB-8D06-F523A0F31AFE}" presName="parentText" presStyleLbl="node1" presStyleIdx="3" presStyleCnt="6">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6">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6"/>
      <dgm:spPr/>
      <dgm:t>
        <a:bodyPr/>
        <a:lstStyle/>
        <a:p>
          <a:endParaRPr lang="en-US"/>
        </a:p>
      </dgm:t>
    </dgm:pt>
    <dgm:pt modelId="{274FBB78-BBC1-4EBB-8038-D9338A246E2B}" type="pres">
      <dgm:prSet presAssocID="{246689C4-6F96-4EC5-9609-1DF9B1589526}" presName="parentText" presStyleLbl="node1" presStyleIdx="4" presStyleCnt="6" custScaleX="127891">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6">
        <dgm:presLayoutVars>
          <dgm:bulletEnabled val="1"/>
        </dgm:presLayoutVars>
      </dgm:prSet>
      <dgm:spPr>
        <a:solidFill>
          <a:srgbClr val="FFFFFF">
            <a:alpha val="0"/>
          </a:srgbClr>
        </a:solidFill>
      </dgm:spPr>
    </dgm:pt>
    <dgm:pt modelId="{BB27AAB1-7AEF-434C-87C3-D9EC83C101A8}" type="pres">
      <dgm:prSet presAssocID="{1F16A108-6E15-4C4C-A273-B2882D5C50D9}" presName="spaceBetweenRectangles" presStyleCnt="0"/>
      <dgm:spPr/>
    </dgm:pt>
    <dgm:pt modelId="{335BEFCD-88CB-4D9B-B51D-6A7B8B8C5B1D}" type="pres">
      <dgm:prSet presAssocID="{ACF908AD-BEE5-4021-AA41-E00BD7C9238B}" presName="parentLin" presStyleCnt="0"/>
      <dgm:spPr/>
    </dgm:pt>
    <dgm:pt modelId="{4C6D4975-FB9C-4CAE-83B4-368895793DA2}" type="pres">
      <dgm:prSet presAssocID="{ACF908AD-BEE5-4021-AA41-E00BD7C9238B}" presName="parentLeftMargin" presStyleLbl="node1" presStyleIdx="4" presStyleCnt="6"/>
      <dgm:spPr/>
      <dgm:t>
        <a:bodyPr/>
        <a:lstStyle/>
        <a:p>
          <a:endParaRPr lang="en-US"/>
        </a:p>
      </dgm:t>
    </dgm:pt>
    <dgm:pt modelId="{3EDEEC74-B359-4170-BB40-8D96C10D24C9}" type="pres">
      <dgm:prSet presAssocID="{ACF908AD-BEE5-4021-AA41-E00BD7C9238B}" presName="parentText" presStyleLbl="node1" presStyleIdx="5" presStyleCnt="6" custScaleX="122449">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pt>
    <dgm:pt modelId="{2EBB4B53-46AB-41C5-859C-D0BE6E1B248C}" type="pres">
      <dgm:prSet presAssocID="{ACF908AD-BEE5-4021-AA41-E00BD7C9238B}" presName="childText" presStyleLbl="conFgAcc1" presStyleIdx="5" presStyleCnt="6">
        <dgm:presLayoutVars>
          <dgm:bulletEnabled val="1"/>
        </dgm:presLayoutVars>
      </dgm:prSet>
      <dgm:spPr>
        <a:solidFill>
          <a:srgbClr val="FFFFFF">
            <a:alpha val="0"/>
          </a:srgbClr>
        </a:solidFill>
      </dgm:spPr>
    </dgm:pt>
  </dgm:ptLst>
  <dgm:cxnLst>
    <dgm:cxn modelId="{685F6753-F8AC-4B26-8AEF-72D3E73468EB}" type="presOf" srcId="{92E0BEA3-0319-4FBB-8D06-F523A0F31AFE}" destId="{2F6DCFC7-B128-4075-85AB-63906F54F199}"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9747B48C-9FAA-4AE7-9453-B7118D1EBAF4}" type="presOf" srcId="{E2855558-389B-4591-8564-2A29B4C32D65}" destId="{643F61F5-F617-478B-A953-7E4573D0220D}" srcOrd="0" destOrd="0" presId="urn:microsoft.com/office/officeart/2005/8/layout/list1"/>
    <dgm:cxn modelId="{AB0F5379-B87F-4070-B713-84077120CB1E}" type="presOf" srcId="{246689C4-6F96-4EC5-9609-1DF9B1589526}" destId="{274FBB78-BBC1-4EBB-8038-D9338A246E2B}" srcOrd="1" destOrd="0" presId="urn:microsoft.com/office/officeart/2005/8/layout/list1"/>
    <dgm:cxn modelId="{3C27DF32-10BA-4B03-BF14-4FCE7420C16B}" type="presOf" srcId="{E2855558-389B-4591-8564-2A29B4C32D65}" destId="{9CD06469-F34B-4432-ADB5-7C825FE94111}" srcOrd="1" destOrd="0" presId="urn:microsoft.com/office/officeart/2005/8/layout/list1"/>
    <dgm:cxn modelId="{2115FC7B-6065-4120-A8C1-DAB19E662E06}" type="presOf" srcId="{ACF908AD-BEE5-4021-AA41-E00BD7C9238B}" destId="{4C6D4975-FB9C-4CAE-83B4-368895793DA2}" srcOrd="0" destOrd="0" presId="urn:microsoft.com/office/officeart/2005/8/layout/list1"/>
    <dgm:cxn modelId="{92A295EF-4985-400C-9BF4-F72679C72164}" type="presOf" srcId="{AF1790DE-E36E-4506-8B4B-73498403BC3A}" destId="{EEBD306F-2B9A-4D2B-9193-3D815715E159}" srcOrd="1" destOrd="0" presId="urn:microsoft.com/office/officeart/2005/8/layout/list1"/>
    <dgm:cxn modelId="{D8D03F6D-2133-4138-A4C3-04FDAE0EEC15}" type="presOf" srcId="{D9B449A0-FF94-4713-9A9A-058D7F6B71B9}" destId="{F795D8E3-ADA7-4953-8642-733E088841CD}"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C718DCBE-FE09-420D-8C4B-B8DCEA61B81A}" type="presOf" srcId="{91346CAC-A78E-4DA3-B22E-CEA49EBE4226}" destId="{377BF09A-222E-4937-A795-7A4258D0F5D6}" srcOrd="0" destOrd="0" presId="urn:microsoft.com/office/officeart/2005/8/layout/list1"/>
    <dgm:cxn modelId="{591B90B2-94C1-48A9-AC6B-B16593FAF28F}" type="presOf" srcId="{ACF908AD-BEE5-4021-AA41-E00BD7C9238B}" destId="{3EDEEC74-B359-4170-BB40-8D96C10D24C9}"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16451918-5B2E-480A-8B6D-51A05F4168FC}" type="presOf" srcId="{AF1790DE-E36E-4506-8B4B-73498403BC3A}" destId="{A1E54DF6-9C4C-426D-98EB-FFBF48F1924C}" srcOrd="0" destOrd="0" presId="urn:microsoft.com/office/officeart/2005/8/layout/list1"/>
    <dgm:cxn modelId="{3011805F-D5AA-4F65-9027-E1ED1FEF3E92}" type="presOf" srcId="{92E0BEA3-0319-4FBB-8D06-F523A0F31AFE}" destId="{EC1C5D96-D4E0-4B13-B90D-0A1CD7988876}" srcOrd="1"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6DC1E932-22A1-4766-9CAD-5DC44AE23FBE}" type="presOf" srcId="{D9B449A0-FF94-4713-9A9A-058D7F6B71B9}" destId="{46B940FC-8FA1-4568-B447-0EEB4A38217C}"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55282C56-6622-46BC-9C9D-28A6EC566783}" type="presOf" srcId="{246689C4-6F96-4EC5-9609-1DF9B1589526}" destId="{381A60EF-0C43-4423-B991-350FA7A2C3C7}" srcOrd="0" destOrd="0" presId="urn:microsoft.com/office/officeart/2005/8/layout/list1"/>
    <dgm:cxn modelId="{9054693C-676A-41E5-8B52-E985D3D02B77}" type="presParOf" srcId="{377BF09A-222E-4937-A795-7A4258D0F5D6}" destId="{ED0E1027-549B-49E6-9D59-3B13C1AC4FD2}" srcOrd="0" destOrd="0" presId="urn:microsoft.com/office/officeart/2005/8/layout/list1"/>
    <dgm:cxn modelId="{9F19F383-D035-404F-8F48-149DD4F9C38D}" type="presParOf" srcId="{ED0E1027-549B-49E6-9D59-3B13C1AC4FD2}" destId="{F795D8E3-ADA7-4953-8642-733E088841CD}" srcOrd="0" destOrd="0" presId="urn:microsoft.com/office/officeart/2005/8/layout/list1"/>
    <dgm:cxn modelId="{D66CDBF2-4EF1-4747-997B-8FBCBE6D6475}" type="presParOf" srcId="{ED0E1027-549B-49E6-9D59-3B13C1AC4FD2}" destId="{46B940FC-8FA1-4568-B447-0EEB4A38217C}" srcOrd="1" destOrd="0" presId="urn:microsoft.com/office/officeart/2005/8/layout/list1"/>
    <dgm:cxn modelId="{8F2D2D0F-5351-4F42-85E7-50E3BF75435A}" type="presParOf" srcId="{377BF09A-222E-4937-A795-7A4258D0F5D6}" destId="{E375144E-1A36-4173-80BF-99CA453AF7E6}" srcOrd="1" destOrd="0" presId="urn:microsoft.com/office/officeart/2005/8/layout/list1"/>
    <dgm:cxn modelId="{876C1137-6E96-447F-8F25-6D3FE69ADF1A}" type="presParOf" srcId="{377BF09A-222E-4937-A795-7A4258D0F5D6}" destId="{FE437422-C560-4C42-8C7A-0DA04E55B9BB}" srcOrd="2" destOrd="0" presId="urn:microsoft.com/office/officeart/2005/8/layout/list1"/>
    <dgm:cxn modelId="{93DB2CA3-49A7-4A20-8A82-B1A81A251103}" type="presParOf" srcId="{377BF09A-222E-4937-A795-7A4258D0F5D6}" destId="{0B9E0790-3332-4252-B645-DA100988A8BD}" srcOrd="3" destOrd="0" presId="urn:microsoft.com/office/officeart/2005/8/layout/list1"/>
    <dgm:cxn modelId="{6F669263-C350-405D-80C7-4638787A8D45}" type="presParOf" srcId="{377BF09A-222E-4937-A795-7A4258D0F5D6}" destId="{BFEA5445-50DE-4684-987E-9F1F651A7CB1}" srcOrd="4" destOrd="0" presId="urn:microsoft.com/office/officeart/2005/8/layout/list1"/>
    <dgm:cxn modelId="{A17A4A09-E0E3-4283-B34F-A63F4ABD2035}" type="presParOf" srcId="{BFEA5445-50DE-4684-987E-9F1F651A7CB1}" destId="{643F61F5-F617-478B-A953-7E4573D0220D}" srcOrd="0" destOrd="0" presId="urn:microsoft.com/office/officeart/2005/8/layout/list1"/>
    <dgm:cxn modelId="{7D8B70D0-212C-4B5C-9844-FB1E59EBB857}" type="presParOf" srcId="{BFEA5445-50DE-4684-987E-9F1F651A7CB1}" destId="{9CD06469-F34B-4432-ADB5-7C825FE94111}" srcOrd="1" destOrd="0" presId="urn:microsoft.com/office/officeart/2005/8/layout/list1"/>
    <dgm:cxn modelId="{72FD868F-6C0B-445C-8B04-70DC730C4BCB}" type="presParOf" srcId="{377BF09A-222E-4937-A795-7A4258D0F5D6}" destId="{F1C435CB-0864-441B-8524-6DD2EE189DE5}" srcOrd="5" destOrd="0" presId="urn:microsoft.com/office/officeart/2005/8/layout/list1"/>
    <dgm:cxn modelId="{7CF3EC58-2168-46A5-9C03-F48ED96D842A}" type="presParOf" srcId="{377BF09A-222E-4937-A795-7A4258D0F5D6}" destId="{C6EBB0DE-782D-4729-AC1B-AFD6DD05183B}" srcOrd="6" destOrd="0" presId="urn:microsoft.com/office/officeart/2005/8/layout/list1"/>
    <dgm:cxn modelId="{CB52C93A-7E13-4786-983E-209CF4E02499}" type="presParOf" srcId="{377BF09A-222E-4937-A795-7A4258D0F5D6}" destId="{FFB6C9BD-743C-4271-96CE-B4DCBC77FDF8}" srcOrd="7" destOrd="0" presId="urn:microsoft.com/office/officeart/2005/8/layout/list1"/>
    <dgm:cxn modelId="{B9224963-26E4-4145-A58B-002F21764B48}" type="presParOf" srcId="{377BF09A-222E-4937-A795-7A4258D0F5D6}" destId="{6FECFA36-77DF-4D44-A0EE-86BBB75610EB}" srcOrd="8" destOrd="0" presId="urn:microsoft.com/office/officeart/2005/8/layout/list1"/>
    <dgm:cxn modelId="{58CDCDE7-3E68-4C8C-9C8D-49BCA16FFBE3}" type="presParOf" srcId="{6FECFA36-77DF-4D44-A0EE-86BBB75610EB}" destId="{A1E54DF6-9C4C-426D-98EB-FFBF48F1924C}" srcOrd="0" destOrd="0" presId="urn:microsoft.com/office/officeart/2005/8/layout/list1"/>
    <dgm:cxn modelId="{9DF149F6-8A28-441C-BEC7-D541ACDB80A4}" type="presParOf" srcId="{6FECFA36-77DF-4D44-A0EE-86BBB75610EB}" destId="{EEBD306F-2B9A-4D2B-9193-3D815715E159}" srcOrd="1" destOrd="0" presId="urn:microsoft.com/office/officeart/2005/8/layout/list1"/>
    <dgm:cxn modelId="{25FC9B40-139F-45DE-A660-3C3F345F2C4D}" type="presParOf" srcId="{377BF09A-222E-4937-A795-7A4258D0F5D6}" destId="{D60276C3-8AA5-49E7-A53A-2AD0071F10C7}" srcOrd="9" destOrd="0" presId="urn:microsoft.com/office/officeart/2005/8/layout/list1"/>
    <dgm:cxn modelId="{A22A27FA-7F17-4D07-AB4E-E8772F0A0E4D}" type="presParOf" srcId="{377BF09A-222E-4937-A795-7A4258D0F5D6}" destId="{651F067F-7FD3-49A0-930F-C390710D14CC}" srcOrd="10" destOrd="0" presId="urn:microsoft.com/office/officeart/2005/8/layout/list1"/>
    <dgm:cxn modelId="{B120B09F-5A63-42A4-B967-8A4FCAE57EED}" type="presParOf" srcId="{377BF09A-222E-4937-A795-7A4258D0F5D6}" destId="{0DBAD9B9-D831-41B3-A7AB-BA43EC772A23}" srcOrd="11" destOrd="0" presId="urn:microsoft.com/office/officeart/2005/8/layout/list1"/>
    <dgm:cxn modelId="{9B246291-2AE5-4592-AF94-92E7EF2B4323}" type="presParOf" srcId="{377BF09A-222E-4937-A795-7A4258D0F5D6}" destId="{9FBB05F6-6B43-4838-BB56-D8204B1DFDBB}" srcOrd="12" destOrd="0" presId="urn:microsoft.com/office/officeart/2005/8/layout/list1"/>
    <dgm:cxn modelId="{1337ED02-5A8C-4531-B05A-01101E9C29D8}" type="presParOf" srcId="{9FBB05F6-6B43-4838-BB56-D8204B1DFDBB}" destId="{2F6DCFC7-B128-4075-85AB-63906F54F199}" srcOrd="0" destOrd="0" presId="urn:microsoft.com/office/officeart/2005/8/layout/list1"/>
    <dgm:cxn modelId="{A860D881-E1AE-43E9-AED4-B1A5BB5E66DA}" type="presParOf" srcId="{9FBB05F6-6B43-4838-BB56-D8204B1DFDBB}" destId="{EC1C5D96-D4E0-4B13-B90D-0A1CD7988876}" srcOrd="1" destOrd="0" presId="urn:microsoft.com/office/officeart/2005/8/layout/list1"/>
    <dgm:cxn modelId="{10A336AA-BC6E-4274-88AB-FF98970B8F26}" type="presParOf" srcId="{377BF09A-222E-4937-A795-7A4258D0F5D6}" destId="{397FDA66-0FF2-46F7-8CE5-9F46C70CC2C1}" srcOrd="13" destOrd="0" presId="urn:microsoft.com/office/officeart/2005/8/layout/list1"/>
    <dgm:cxn modelId="{4D53209A-42DF-4FE2-848C-A9EE186199D1}" type="presParOf" srcId="{377BF09A-222E-4937-A795-7A4258D0F5D6}" destId="{F50AFCC0-5C68-4512-ACDD-23FE4FACC4F8}" srcOrd="14" destOrd="0" presId="urn:microsoft.com/office/officeart/2005/8/layout/list1"/>
    <dgm:cxn modelId="{E4C31A0E-6BB4-4279-8166-0818CFE7D9E0}" type="presParOf" srcId="{377BF09A-222E-4937-A795-7A4258D0F5D6}" destId="{6D7C75E7-980E-47BF-9C8D-00ACBC24A328}" srcOrd="15" destOrd="0" presId="urn:microsoft.com/office/officeart/2005/8/layout/list1"/>
    <dgm:cxn modelId="{CD91BC58-FF16-4561-A3F8-A9FA55700377}" type="presParOf" srcId="{377BF09A-222E-4937-A795-7A4258D0F5D6}" destId="{A95A0334-4C97-4DE8-A23B-974ACE57EEC7}" srcOrd="16" destOrd="0" presId="urn:microsoft.com/office/officeart/2005/8/layout/list1"/>
    <dgm:cxn modelId="{F999B0A3-8C89-4D91-9435-AD961CF2ECA5}" type="presParOf" srcId="{A95A0334-4C97-4DE8-A23B-974ACE57EEC7}" destId="{381A60EF-0C43-4423-B991-350FA7A2C3C7}" srcOrd="0" destOrd="0" presId="urn:microsoft.com/office/officeart/2005/8/layout/list1"/>
    <dgm:cxn modelId="{7681BF2F-620A-4989-A8CD-14A2AE10C835}" type="presParOf" srcId="{A95A0334-4C97-4DE8-A23B-974ACE57EEC7}" destId="{274FBB78-BBC1-4EBB-8038-D9338A246E2B}" srcOrd="1" destOrd="0" presId="urn:microsoft.com/office/officeart/2005/8/layout/list1"/>
    <dgm:cxn modelId="{6536EC09-EE0C-40D2-B094-44B12B8DFAA0}" type="presParOf" srcId="{377BF09A-222E-4937-A795-7A4258D0F5D6}" destId="{DA9491EB-07C2-41F2-9F49-16D65D70B9E1}" srcOrd="17" destOrd="0" presId="urn:microsoft.com/office/officeart/2005/8/layout/list1"/>
    <dgm:cxn modelId="{E230B14C-87AE-41EA-98AE-FF30F5CEDE88}" type="presParOf" srcId="{377BF09A-222E-4937-A795-7A4258D0F5D6}" destId="{2086B887-67F7-4A1B-BADA-8683DBD47710}" srcOrd="18" destOrd="0" presId="urn:microsoft.com/office/officeart/2005/8/layout/list1"/>
    <dgm:cxn modelId="{029FAA30-29E3-4199-BCE9-A1BB32859B1A}" type="presParOf" srcId="{377BF09A-222E-4937-A795-7A4258D0F5D6}" destId="{BB27AAB1-7AEF-434C-87C3-D9EC83C101A8}" srcOrd="19" destOrd="0" presId="urn:microsoft.com/office/officeart/2005/8/layout/list1"/>
    <dgm:cxn modelId="{EF8A7759-C6F4-442E-BF39-9822ACC458B4}" type="presParOf" srcId="{377BF09A-222E-4937-A795-7A4258D0F5D6}" destId="{335BEFCD-88CB-4D9B-B51D-6A7B8B8C5B1D}" srcOrd="20" destOrd="0" presId="urn:microsoft.com/office/officeart/2005/8/layout/list1"/>
    <dgm:cxn modelId="{12094BA1-F8CB-4A92-A354-6E3759FA2F52}" type="presParOf" srcId="{335BEFCD-88CB-4D9B-B51D-6A7B8B8C5B1D}" destId="{4C6D4975-FB9C-4CAE-83B4-368895793DA2}" srcOrd="0" destOrd="0" presId="urn:microsoft.com/office/officeart/2005/8/layout/list1"/>
    <dgm:cxn modelId="{CFD36AB4-F1FA-428E-954D-24700D6B5078}" type="presParOf" srcId="{335BEFCD-88CB-4D9B-B51D-6A7B8B8C5B1D}" destId="{3EDEEC74-B359-4170-BB40-8D96C10D24C9}" srcOrd="1" destOrd="0" presId="urn:microsoft.com/office/officeart/2005/8/layout/list1"/>
    <dgm:cxn modelId="{2F05E1C8-F1DD-458D-9331-21D3296543C5}" type="presParOf" srcId="{377BF09A-222E-4937-A795-7A4258D0F5D6}" destId="{399E43D3-3E08-456D-85DF-64BA28E3CC23}" srcOrd="21" destOrd="0" presId="urn:microsoft.com/office/officeart/2005/8/layout/list1"/>
    <dgm:cxn modelId="{515D3679-2554-4FA4-B40A-12C90772EC8A}"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Key columns that are searched on extensively. </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Columns used in queries that return large resultsets.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Columns having unique data.</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Columns used in table join.</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4"/>
      <dgm:spPr/>
      <dgm:t>
        <a:bodyPr/>
        <a:lstStyle/>
        <a:p>
          <a:endParaRPr lang="en-US"/>
        </a:p>
      </dgm:t>
    </dgm:pt>
    <dgm:pt modelId="{46B940FC-8FA1-4568-B447-0EEB4A38217C}" type="pres">
      <dgm:prSet presAssocID="{D9B449A0-FF94-4713-9A9A-058D7F6B71B9}" presName="parentText" presStyleLbl="node1" presStyleIdx="0" presStyleCnt="4" custScaleX="111727"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4">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4"/>
      <dgm:spPr/>
      <dgm:t>
        <a:bodyPr/>
        <a:lstStyle/>
        <a:p>
          <a:endParaRPr lang="en-US"/>
        </a:p>
      </dgm:t>
    </dgm:pt>
    <dgm:pt modelId="{9CD06469-F34B-4432-ADB5-7C825FE94111}" type="pres">
      <dgm:prSet presAssocID="{E2855558-389B-4591-8564-2A29B4C32D65}" presName="parentText" presStyleLbl="node1" presStyleIdx="1" presStyleCnt="4" custScaleX="111428">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4">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4"/>
      <dgm:spPr/>
      <dgm:t>
        <a:bodyPr/>
        <a:lstStyle/>
        <a:p>
          <a:endParaRPr lang="en-US"/>
        </a:p>
      </dgm:t>
    </dgm:pt>
    <dgm:pt modelId="{EEBD306F-2B9A-4D2B-9193-3D815715E159}" type="pres">
      <dgm:prSet presAssocID="{AF1790DE-E36E-4506-8B4B-73498403BC3A}" presName="parentText" presStyleLbl="node1" presStyleIdx="2" presStyleCnt="4" custScaleX="112363">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4">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4"/>
      <dgm:spPr/>
      <dgm:t>
        <a:bodyPr/>
        <a:lstStyle/>
        <a:p>
          <a:endParaRPr lang="en-US"/>
        </a:p>
      </dgm:t>
    </dgm:pt>
    <dgm:pt modelId="{EC1C5D96-D4E0-4B13-B90D-0A1CD7988876}" type="pres">
      <dgm:prSet presAssocID="{92E0BEA3-0319-4FBB-8D06-F523A0F31AFE}" presName="parentText" presStyleLbl="node1" presStyleIdx="3" presStyleCnt="4" custScaleX="111140">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4">
        <dgm:presLayoutVars>
          <dgm:bulletEnabled val="1"/>
        </dgm:presLayoutVars>
      </dgm:prSet>
      <dgm:spPr>
        <a:solidFill>
          <a:srgbClr val="FFFFFF">
            <a:alpha val="0"/>
          </a:srgbClr>
        </a:solidFill>
      </dgm:spPr>
    </dgm:pt>
  </dgm:ptLst>
  <dgm:cxnLst>
    <dgm:cxn modelId="{F44F6A63-12E3-48A5-89E4-AB15F9735FDD}" type="presOf" srcId="{D9B449A0-FF94-4713-9A9A-058D7F6B71B9}" destId="{46B940FC-8FA1-4568-B447-0EEB4A38217C}" srcOrd="1" destOrd="0" presId="urn:microsoft.com/office/officeart/2005/8/layout/list1"/>
    <dgm:cxn modelId="{4B458909-7247-48E7-AD0B-5A60D0813778}" type="presOf" srcId="{92E0BEA3-0319-4FBB-8D06-F523A0F31AFE}" destId="{EC1C5D96-D4E0-4B13-B90D-0A1CD7988876}" srcOrd="1" destOrd="0" presId="urn:microsoft.com/office/officeart/2005/8/layout/list1"/>
    <dgm:cxn modelId="{95DD816C-202F-45BB-A088-B1CE620B1E53}" type="presOf" srcId="{E2855558-389B-4591-8564-2A29B4C32D65}" destId="{643F61F5-F617-478B-A953-7E4573D0220D}"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AFED1F19-484D-441D-A9E9-131B0DBAB2B5}" srcId="{91346CAC-A78E-4DA3-B22E-CEA49EBE4226}" destId="{AF1790DE-E36E-4506-8B4B-73498403BC3A}" srcOrd="2" destOrd="0" parTransId="{1D88505E-B705-45D0-982D-C74088FFDC5C}" sibTransId="{43FE062E-EA32-4A5A-A7FE-EEBE294F89F8}"/>
    <dgm:cxn modelId="{CFACFC9B-692D-4365-A776-4029B0D72534}" type="presOf" srcId="{D9B449A0-FF94-4713-9A9A-058D7F6B71B9}" destId="{F795D8E3-ADA7-4953-8642-733E088841CD}" srcOrd="0" destOrd="0" presId="urn:microsoft.com/office/officeart/2005/8/layout/list1"/>
    <dgm:cxn modelId="{E9E08805-34E7-4AB9-A2A7-E70D16EFE094}" type="presOf" srcId="{92E0BEA3-0319-4FBB-8D06-F523A0F31AFE}" destId="{2F6DCFC7-B128-4075-85AB-63906F54F199}" srcOrd="0" destOrd="0" presId="urn:microsoft.com/office/officeart/2005/8/layout/list1"/>
    <dgm:cxn modelId="{0F451A55-9B58-417E-A75A-5B5D2E603B2D}" type="presOf" srcId="{AF1790DE-E36E-4506-8B4B-73498403BC3A}" destId="{EEBD306F-2B9A-4D2B-9193-3D815715E159}" srcOrd="1" destOrd="0" presId="urn:microsoft.com/office/officeart/2005/8/layout/list1"/>
    <dgm:cxn modelId="{29024523-ADA3-450D-8EB7-D84561BDAC70}" type="presOf" srcId="{91346CAC-A78E-4DA3-B22E-CEA49EBE4226}" destId="{377BF09A-222E-4937-A795-7A4258D0F5D6}"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4C23AAAA-0BED-44BB-8C86-C4F5B58C8B56}" type="presOf" srcId="{E2855558-389B-4591-8564-2A29B4C32D65}" destId="{9CD06469-F34B-4432-ADB5-7C825FE94111}" srcOrd="1" destOrd="0" presId="urn:microsoft.com/office/officeart/2005/8/layout/list1"/>
    <dgm:cxn modelId="{63BC3B80-FFF0-44B3-BEFF-C0DBC7640E89}" type="presOf" srcId="{AF1790DE-E36E-4506-8B4B-73498403BC3A}" destId="{A1E54DF6-9C4C-426D-98EB-FFBF48F1924C}"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37B07F97-0A1C-41B4-9221-F1DA31D4A46B}" type="presParOf" srcId="{377BF09A-222E-4937-A795-7A4258D0F5D6}" destId="{ED0E1027-549B-49E6-9D59-3B13C1AC4FD2}" srcOrd="0" destOrd="0" presId="urn:microsoft.com/office/officeart/2005/8/layout/list1"/>
    <dgm:cxn modelId="{5FEFC482-42AB-4CA9-BD21-02E8311E7E26}" type="presParOf" srcId="{ED0E1027-549B-49E6-9D59-3B13C1AC4FD2}" destId="{F795D8E3-ADA7-4953-8642-733E088841CD}" srcOrd="0" destOrd="0" presId="urn:microsoft.com/office/officeart/2005/8/layout/list1"/>
    <dgm:cxn modelId="{BEE1E953-001B-4C14-A229-75CB69EB1FAC}" type="presParOf" srcId="{ED0E1027-549B-49E6-9D59-3B13C1AC4FD2}" destId="{46B940FC-8FA1-4568-B447-0EEB4A38217C}" srcOrd="1" destOrd="0" presId="urn:microsoft.com/office/officeart/2005/8/layout/list1"/>
    <dgm:cxn modelId="{1E1C2871-DEE5-48AC-B61A-AF1C8BFEFFB5}" type="presParOf" srcId="{377BF09A-222E-4937-A795-7A4258D0F5D6}" destId="{E375144E-1A36-4173-80BF-99CA453AF7E6}" srcOrd="1" destOrd="0" presId="urn:microsoft.com/office/officeart/2005/8/layout/list1"/>
    <dgm:cxn modelId="{F9DF592E-1331-41D2-A4AD-4DF53110C3F3}" type="presParOf" srcId="{377BF09A-222E-4937-A795-7A4258D0F5D6}" destId="{FE437422-C560-4C42-8C7A-0DA04E55B9BB}" srcOrd="2" destOrd="0" presId="urn:microsoft.com/office/officeart/2005/8/layout/list1"/>
    <dgm:cxn modelId="{60AD55F1-8CC1-486A-AF1B-F7FB5E83BF28}" type="presParOf" srcId="{377BF09A-222E-4937-A795-7A4258D0F5D6}" destId="{0B9E0790-3332-4252-B645-DA100988A8BD}" srcOrd="3" destOrd="0" presId="urn:microsoft.com/office/officeart/2005/8/layout/list1"/>
    <dgm:cxn modelId="{058F5D91-806E-4FF2-B2AD-5A6A4CE5945B}" type="presParOf" srcId="{377BF09A-222E-4937-A795-7A4258D0F5D6}" destId="{BFEA5445-50DE-4684-987E-9F1F651A7CB1}" srcOrd="4" destOrd="0" presId="urn:microsoft.com/office/officeart/2005/8/layout/list1"/>
    <dgm:cxn modelId="{E13742DC-B2DD-4661-BA70-5D1FCD709AE2}" type="presParOf" srcId="{BFEA5445-50DE-4684-987E-9F1F651A7CB1}" destId="{643F61F5-F617-478B-A953-7E4573D0220D}" srcOrd="0" destOrd="0" presId="urn:microsoft.com/office/officeart/2005/8/layout/list1"/>
    <dgm:cxn modelId="{ECC2F70C-55CF-4B08-99C1-521022956CEE}" type="presParOf" srcId="{BFEA5445-50DE-4684-987E-9F1F651A7CB1}" destId="{9CD06469-F34B-4432-ADB5-7C825FE94111}" srcOrd="1" destOrd="0" presId="urn:microsoft.com/office/officeart/2005/8/layout/list1"/>
    <dgm:cxn modelId="{44AB907C-95A7-4738-9F6A-41B6F2CD554B}" type="presParOf" srcId="{377BF09A-222E-4937-A795-7A4258D0F5D6}" destId="{F1C435CB-0864-441B-8524-6DD2EE189DE5}" srcOrd="5" destOrd="0" presId="urn:microsoft.com/office/officeart/2005/8/layout/list1"/>
    <dgm:cxn modelId="{F9884C70-620B-4F5A-A59A-F92D752F5F17}" type="presParOf" srcId="{377BF09A-222E-4937-A795-7A4258D0F5D6}" destId="{C6EBB0DE-782D-4729-AC1B-AFD6DD05183B}" srcOrd="6" destOrd="0" presId="urn:microsoft.com/office/officeart/2005/8/layout/list1"/>
    <dgm:cxn modelId="{0D25735F-68E2-4071-BEB0-E47F1D3D395B}" type="presParOf" srcId="{377BF09A-222E-4937-A795-7A4258D0F5D6}" destId="{FFB6C9BD-743C-4271-96CE-B4DCBC77FDF8}" srcOrd="7" destOrd="0" presId="urn:microsoft.com/office/officeart/2005/8/layout/list1"/>
    <dgm:cxn modelId="{4CD33053-8970-4B9E-8B27-DFE5584C61CF}" type="presParOf" srcId="{377BF09A-222E-4937-A795-7A4258D0F5D6}" destId="{6FECFA36-77DF-4D44-A0EE-86BBB75610EB}" srcOrd="8" destOrd="0" presId="urn:microsoft.com/office/officeart/2005/8/layout/list1"/>
    <dgm:cxn modelId="{1C290858-1F32-45F3-A511-86F784A9ECDF}" type="presParOf" srcId="{6FECFA36-77DF-4D44-A0EE-86BBB75610EB}" destId="{A1E54DF6-9C4C-426D-98EB-FFBF48F1924C}" srcOrd="0" destOrd="0" presId="urn:microsoft.com/office/officeart/2005/8/layout/list1"/>
    <dgm:cxn modelId="{471B545E-5ADF-4E54-84BA-EB224EA61128}" type="presParOf" srcId="{6FECFA36-77DF-4D44-A0EE-86BBB75610EB}" destId="{EEBD306F-2B9A-4D2B-9193-3D815715E159}" srcOrd="1" destOrd="0" presId="urn:microsoft.com/office/officeart/2005/8/layout/list1"/>
    <dgm:cxn modelId="{E7553D16-04A9-4B65-AE74-DCDE78DB5A5F}" type="presParOf" srcId="{377BF09A-222E-4937-A795-7A4258D0F5D6}" destId="{D60276C3-8AA5-49E7-A53A-2AD0071F10C7}" srcOrd="9" destOrd="0" presId="urn:microsoft.com/office/officeart/2005/8/layout/list1"/>
    <dgm:cxn modelId="{CC213C81-0CFE-4810-8DC1-9B68D54BD8CE}" type="presParOf" srcId="{377BF09A-222E-4937-A795-7A4258D0F5D6}" destId="{651F067F-7FD3-49A0-930F-C390710D14CC}" srcOrd="10" destOrd="0" presId="urn:microsoft.com/office/officeart/2005/8/layout/list1"/>
    <dgm:cxn modelId="{0D69837A-FC59-409D-BF50-83A96B804137}" type="presParOf" srcId="{377BF09A-222E-4937-A795-7A4258D0F5D6}" destId="{0DBAD9B9-D831-41B3-A7AB-BA43EC772A23}" srcOrd="11" destOrd="0" presId="urn:microsoft.com/office/officeart/2005/8/layout/list1"/>
    <dgm:cxn modelId="{E1553582-5790-4B29-95D2-E6ECFDB07C56}" type="presParOf" srcId="{377BF09A-222E-4937-A795-7A4258D0F5D6}" destId="{9FBB05F6-6B43-4838-BB56-D8204B1DFDBB}" srcOrd="12" destOrd="0" presId="urn:microsoft.com/office/officeart/2005/8/layout/list1"/>
    <dgm:cxn modelId="{A7B06824-17B2-4A21-8A2B-F98B40E54FF9}" type="presParOf" srcId="{9FBB05F6-6B43-4838-BB56-D8204B1DFDBB}" destId="{2F6DCFC7-B128-4075-85AB-63906F54F199}" srcOrd="0" destOrd="0" presId="urn:microsoft.com/office/officeart/2005/8/layout/list1"/>
    <dgm:cxn modelId="{34D462E9-6A65-4016-B1E2-49904EE8CC96}" type="presParOf" srcId="{9FBB05F6-6B43-4838-BB56-D8204B1DFDBB}" destId="{EC1C5D96-D4E0-4B13-B90D-0A1CD7988876}" srcOrd="1" destOrd="0" presId="urn:microsoft.com/office/officeart/2005/8/layout/list1"/>
    <dgm:cxn modelId="{A54B4204-7D04-4351-9B0F-A7DD4DDB79AC}" type="presParOf" srcId="{377BF09A-222E-4937-A795-7A4258D0F5D6}" destId="{397FDA66-0FF2-46F7-8CE5-9F46C70CC2C1}" srcOrd="13" destOrd="0" presId="urn:microsoft.com/office/officeart/2005/8/layout/list1"/>
    <dgm:cxn modelId="{0FB938C4-5EB6-4DD5-B94E-75A72596A370}" type="presParOf" srcId="{377BF09A-222E-4937-A795-7A4258D0F5D6}" destId="{F50AFCC0-5C68-4512-ACDD-23FE4FACC4F8}"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600" b="1" dirty="0" smtClean="0">
              <a:latin typeface="Calibri" pitchFamily="34" charset="0"/>
              <a:cs typeface="Calibri" pitchFamily="34" charset="0"/>
            </a:rPr>
            <a:t>The data rows of the table are not physically stored in the order defined by their nonclustered keys.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In a nonclustered index structure, the leaf level contains index rows.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2"/>
      <dgm:spPr/>
      <dgm:t>
        <a:bodyPr/>
        <a:lstStyle/>
        <a:p>
          <a:endParaRPr lang="en-US"/>
        </a:p>
      </dgm:t>
    </dgm:pt>
    <dgm:pt modelId="{46B940FC-8FA1-4568-B447-0EEB4A38217C}" type="pres">
      <dgm:prSet presAssocID="{D9B449A0-FF94-4713-9A9A-058D7F6B71B9}" presName="parentText" presStyleLbl="node1" presStyleIdx="0" presStyleCnt="2" custScaleX="126299"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2">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2"/>
      <dgm:spPr/>
      <dgm:t>
        <a:bodyPr/>
        <a:lstStyle/>
        <a:p>
          <a:endParaRPr lang="en-US"/>
        </a:p>
      </dgm:t>
    </dgm:pt>
    <dgm:pt modelId="{9CD06469-F34B-4432-ADB5-7C825FE94111}" type="pres">
      <dgm:prSet presAssocID="{E2855558-389B-4591-8564-2A29B4C32D65}" presName="parentText" presStyleLbl="node1" presStyleIdx="1" presStyleCnt="2" custScaleX="125961">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2">
        <dgm:presLayoutVars>
          <dgm:bulletEnabled val="1"/>
        </dgm:presLayoutVars>
      </dgm:prSet>
      <dgm:spPr>
        <a:solidFill>
          <a:srgbClr val="FFFFFF">
            <a:alpha val="0"/>
          </a:srgbClr>
        </a:solidFill>
      </dgm:spPr>
    </dgm:pt>
  </dgm:ptLst>
  <dgm:cxnLst>
    <dgm:cxn modelId="{A7FFA459-88E6-4BF9-990E-9E839F2CA561}" srcId="{91346CAC-A78E-4DA3-B22E-CEA49EBE4226}" destId="{D9B449A0-FF94-4713-9A9A-058D7F6B71B9}" srcOrd="0" destOrd="0" parTransId="{72FECDBD-928B-4253-9CFE-B1ABEE0A78E1}" sibTransId="{2764F4CA-6CE4-44EA-8523-B18B98402A7E}"/>
    <dgm:cxn modelId="{874F6E38-37CF-469B-BFF5-0733B7C3CBB3}" type="presOf" srcId="{D9B449A0-FF94-4713-9A9A-058D7F6B71B9}" destId="{F795D8E3-ADA7-4953-8642-733E088841C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ADE55C97-84E6-4288-A71C-AFC1B698848E}" type="presOf" srcId="{E2855558-389B-4591-8564-2A29B4C32D65}" destId="{643F61F5-F617-478B-A953-7E4573D0220D}" srcOrd="0" destOrd="0" presId="urn:microsoft.com/office/officeart/2005/8/layout/list1"/>
    <dgm:cxn modelId="{9C4673B3-7165-4CE5-BD08-FC7E069EB10D}" type="presOf" srcId="{E2855558-389B-4591-8564-2A29B4C32D65}" destId="{9CD06469-F34B-4432-ADB5-7C825FE94111}" srcOrd="1" destOrd="0" presId="urn:microsoft.com/office/officeart/2005/8/layout/list1"/>
    <dgm:cxn modelId="{8232D330-838E-4F3A-A54C-9738AD75D224}" type="presOf" srcId="{91346CAC-A78E-4DA3-B22E-CEA49EBE4226}" destId="{377BF09A-222E-4937-A795-7A4258D0F5D6}" srcOrd="0" destOrd="0" presId="urn:microsoft.com/office/officeart/2005/8/layout/list1"/>
    <dgm:cxn modelId="{AC6F41E7-DB71-472B-B252-213681D1D0C4}" type="presOf" srcId="{D9B449A0-FF94-4713-9A9A-058D7F6B71B9}" destId="{46B940FC-8FA1-4568-B447-0EEB4A38217C}" srcOrd="1" destOrd="0" presId="urn:microsoft.com/office/officeart/2005/8/layout/list1"/>
    <dgm:cxn modelId="{8930A0FB-98AB-44E1-A9F5-1ACF470D0AD7}" type="presParOf" srcId="{377BF09A-222E-4937-A795-7A4258D0F5D6}" destId="{ED0E1027-549B-49E6-9D59-3B13C1AC4FD2}" srcOrd="0" destOrd="0" presId="urn:microsoft.com/office/officeart/2005/8/layout/list1"/>
    <dgm:cxn modelId="{821CF420-D79D-432D-BBA4-5E4E2B916378}" type="presParOf" srcId="{ED0E1027-549B-49E6-9D59-3B13C1AC4FD2}" destId="{F795D8E3-ADA7-4953-8642-733E088841CD}" srcOrd="0" destOrd="0" presId="urn:microsoft.com/office/officeart/2005/8/layout/list1"/>
    <dgm:cxn modelId="{DA85076C-F0A6-428D-B17F-DFB69EC12541}" type="presParOf" srcId="{ED0E1027-549B-49E6-9D59-3B13C1AC4FD2}" destId="{46B940FC-8FA1-4568-B447-0EEB4A38217C}" srcOrd="1" destOrd="0" presId="urn:microsoft.com/office/officeart/2005/8/layout/list1"/>
    <dgm:cxn modelId="{5938EE0D-D78F-4193-AE5B-7D6FA18F9E3E}" type="presParOf" srcId="{377BF09A-222E-4937-A795-7A4258D0F5D6}" destId="{E375144E-1A36-4173-80BF-99CA453AF7E6}" srcOrd="1" destOrd="0" presId="urn:microsoft.com/office/officeart/2005/8/layout/list1"/>
    <dgm:cxn modelId="{566AC49D-329A-4C9D-89F8-5D71C05D06FF}" type="presParOf" srcId="{377BF09A-222E-4937-A795-7A4258D0F5D6}" destId="{FE437422-C560-4C42-8C7A-0DA04E55B9BB}" srcOrd="2" destOrd="0" presId="urn:microsoft.com/office/officeart/2005/8/layout/list1"/>
    <dgm:cxn modelId="{0B91AC0D-CAE9-4DC2-BD00-E4BA68E3B216}" type="presParOf" srcId="{377BF09A-222E-4937-A795-7A4258D0F5D6}" destId="{0B9E0790-3332-4252-B645-DA100988A8BD}" srcOrd="3" destOrd="0" presId="urn:microsoft.com/office/officeart/2005/8/layout/list1"/>
    <dgm:cxn modelId="{F7C075C4-AFA5-4DF2-B205-60D0FE01F50F}" type="presParOf" srcId="{377BF09A-222E-4937-A795-7A4258D0F5D6}" destId="{BFEA5445-50DE-4684-987E-9F1F651A7CB1}" srcOrd="4" destOrd="0" presId="urn:microsoft.com/office/officeart/2005/8/layout/list1"/>
    <dgm:cxn modelId="{D7A04B25-C98E-4516-9565-E350362D37B5}" type="presParOf" srcId="{BFEA5445-50DE-4684-987E-9F1F651A7CB1}" destId="{643F61F5-F617-478B-A953-7E4573D0220D}" srcOrd="0" destOrd="0" presId="urn:microsoft.com/office/officeart/2005/8/layout/list1"/>
    <dgm:cxn modelId="{3F038398-F0AD-4F0B-AB17-F3DC7E8CC675}" type="presParOf" srcId="{BFEA5445-50DE-4684-987E-9F1F651A7CB1}" destId="{9CD06469-F34B-4432-ADB5-7C825FE94111}" srcOrd="1" destOrd="0" presId="urn:microsoft.com/office/officeart/2005/8/layout/list1"/>
    <dgm:cxn modelId="{CCEEAADC-9B9B-4978-AB04-956B354F9F3B}" type="presParOf" srcId="{377BF09A-222E-4937-A795-7A4258D0F5D6}" destId="{F1C435CB-0864-441B-8524-6DD2EE189DE5}" srcOrd="5" destOrd="0" presId="urn:microsoft.com/office/officeart/2005/8/layout/list1"/>
    <dgm:cxn modelId="{6CE79FE5-CAA2-4C2C-8D84-78BB234B1D48}" type="presParOf" srcId="{377BF09A-222E-4937-A795-7A4258D0F5D6}" destId="{C6EBB0DE-782D-4729-AC1B-AFD6DD05183B}"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pPr marL="0" indent="0"/>
          <a:r>
            <a:rPr lang="en-US" sz="1600" b="1" dirty="0" smtClean="0">
              <a:latin typeface="Calibri" pitchFamily="34" charset="0"/>
              <a:cs typeface="Calibri" pitchFamily="34" charset="0"/>
            </a:rPr>
            <a:t>When a clustered index is re-created or the </a:t>
          </a:r>
          <a:r>
            <a:rPr lang="en-US" sz="1600" b="1" dirty="0" smtClean="0">
              <a:latin typeface="Courier New" pitchFamily="49" charset="0"/>
              <a:cs typeface="Courier New" pitchFamily="49" charset="0"/>
            </a:rPr>
            <a:t>DROP_EXISTING</a:t>
          </a:r>
          <a:r>
            <a:rPr lang="en-US" sz="1600" b="1" dirty="0" smtClean="0">
              <a:latin typeface="Calibri" pitchFamily="34" charset="0"/>
              <a:cs typeface="Calibri" pitchFamily="34" charset="0"/>
            </a:rPr>
            <a:t> option is used, SQL Server rebuilds the existing nonclustered indexes.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A table can have up to 999 nonclustered indexes.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Create clustered index before creating a nonclustered index.</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t>
        <a:bodyPr/>
        <a:lstStyle/>
        <a:p>
          <a:endParaRPr lang="en-US"/>
        </a:p>
      </dgm:t>
    </dgm:pt>
    <dgm:pt modelId="{F795D8E3-ADA7-4953-8642-733E088841CD}" type="pres">
      <dgm:prSet presAssocID="{D9B449A0-FF94-4713-9A9A-058D7F6B71B9}" presName="parentLeftMargin" presStyleLbl="node1" presStyleIdx="0" presStyleCnt="3"/>
      <dgm:spPr/>
      <dgm:t>
        <a:bodyPr/>
        <a:lstStyle/>
        <a:p>
          <a:endParaRPr lang="en-US"/>
        </a:p>
      </dgm:t>
    </dgm:pt>
    <dgm:pt modelId="{46B940FC-8FA1-4568-B447-0EEB4A38217C}" type="pres">
      <dgm:prSet presAssocID="{D9B449A0-FF94-4713-9A9A-058D7F6B71B9}" presName="parentText" presStyleLbl="node1" presStyleIdx="0" presStyleCnt="3" custScaleX="126013" custLinFactNeighborX="4766" custLinFactNeighborY="3898">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t>
        <a:bodyPr/>
        <a:lstStyle/>
        <a:p>
          <a:endParaRPr lang="en-US"/>
        </a:p>
      </dgm:t>
    </dgm:pt>
    <dgm:pt modelId="{FE437422-C560-4C42-8C7A-0DA04E55B9BB}" type="pres">
      <dgm:prSet presAssocID="{D9B449A0-FF94-4713-9A9A-058D7F6B71B9}" presName="childText" presStyleLbl="conFgAcc1" presStyleIdx="0" presStyleCnt="3">
        <dgm:presLayoutVars>
          <dgm:bulletEnabled val="1"/>
        </dgm:presLayoutVars>
      </dgm:prSet>
      <dgm:spPr>
        <a:solidFill>
          <a:schemeClr val="lt1">
            <a:hueOff val="0"/>
            <a:satOff val="0"/>
            <a:lumOff val="0"/>
            <a:alpha val="0"/>
          </a:schemeClr>
        </a:solidFill>
      </dgm:spPr>
      <dgm:t>
        <a:bodyPr/>
        <a:lstStyle/>
        <a:p>
          <a:endParaRPr lang="en-US"/>
        </a:p>
      </dgm:t>
    </dgm:pt>
    <dgm:pt modelId="{0B9E0790-3332-4252-B645-DA100988A8BD}" type="pres">
      <dgm:prSet presAssocID="{2764F4CA-6CE4-44EA-8523-B18B98402A7E}" presName="spaceBetweenRectangles" presStyleCnt="0"/>
      <dgm:spPr/>
      <dgm:t>
        <a:bodyPr/>
        <a:lstStyle/>
        <a:p>
          <a:endParaRPr lang="en-US"/>
        </a:p>
      </dgm:t>
    </dgm:pt>
    <dgm:pt modelId="{BFEA5445-50DE-4684-987E-9F1F651A7CB1}" type="pres">
      <dgm:prSet presAssocID="{E2855558-389B-4591-8564-2A29B4C32D65}" presName="parentLin" presStyleCnt="0"/>
      <dgm:spPr/>
      <dgm:t>
        <a:bodyPr/>
        <a:lstStyle/>
        <a:p>
          <a:endParaRPr lang="en-US"/>
        </a:p>
      </dgm:t>
    </dgm:pt>
    <dgm:pt modelId="{643F61F5-F617-478B-A953-7E4573D0220D}" type="pres">
      <dgm:prSet presAssocID="{E2855558-389B-4591-8564-2A29B4C32D65}" presName="parentLeftMargin" presStyleLbl="node1" presStyleIdx="0" presStyleCnt="3"/>
      <dgm:spPr/>
      <dgm:t>
        <a:bodyPr/>
        <a:lstStyle/>
        <a:p>
          <a:endParaRPr lang="en-US"/>
        </a:p>
      </dgm:t>
    </dgm:pt>
    <dgm:pt modelId="{9CD06469-F34B-4432-ADB5-7C825FE94111}" type="pres">
      <dgm:prSet presAssocID="{E2855558-389B-4591-8564-2A29B4C32D65}" presName="parentText" presStyleLbl="node1" presStyleIdx="1" presStyleCnt="3" custScaleX="125715">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t>
        <a:bodyPr/>
        <a:lstStyle/>
        <a:p>
          <a:endParaRPr lang="en-US"/>
        </a:p>
      </dgm:t>
    </dgm:pt>
    <dgm:pt modelId="{C6EBB0DE-782D-4729-AC1B-AFD6DD05183B}" type="pres">
      <dgm:prSet presAssocID="{E2855558-389B-4591-8564-2A29B4C32D65}" presName="childText" presStyleLbl="conFgAcc1" presStyleIdx="1" presStyleCnt="3">
        <dgm:presLayoutVars>
          <dgm:bulletEnabled val="1"/>
        </dgm:presLayoutVars>
      </dgm:prSet>
      <dgm:spPr>
        <a:solidFill>
          <a:schemeClr val="lt1">
            <a:hueOff val="0"/>
            <a:satOff val="0"/>
            <a:lumOff val="0"/>
            <a:alpha val="0"/>
          </a:schemeClr>
        </a:solidFill>
      </dgm:spPr>
      <dgm:t>
        <a:bodyPr/>
        <a:lstStyle/>
        <a:p>
          <a:endParaRPr lang="en-US"/>
        </a:p>
      </dgm:t>
    </dgm:pt>
    <dgm:pt modelId="{FFB6C9BD-743C-4271-96CE-B4DCBC77FDF8}" type="pres">
      <dgm:prSet presAssocID="{E3CCE1FE-8395-4CE0-ADA9-5054E68F59BF}" presName="spaceBetweenRectangles" presStyleCnt="0"/>
      <dgm:spPr/>
      <dgm:t>
        <a:bodyPr/>
        <a:lstStyle/>
        <a:p>
          <a:endParaRPr lang="en-US"/>
        </a:p>
      </dgm:t>
    </dgm:pt>
    <dgm:pt modelId="{6FECFA36-77DF-4D44-A0EE-86BBB75610EB}" type="pres">
      <dgm:prSet presAssocID="{AF1790DE-E36E-4506-8B4B-73498403BC3A}" presName="parentLin" presStyleCnt="0"/>
      <dgm:spPr/>
      <dgm:t>
        <a:bodyPr/>
        <a:lstStyle/>
        <a:p>
          <a:endParaRPr lang="en-US"/>
        </a:p>
      </dgm:t>
    </dgm:pt>
    <dgm:pt modelId="{A1E54DF6-9C4C-426D-98EB-FFBF48F1924C}" type="pres">
      <dgm:prSet presAssocID="{AF1790DE-E36E-4506-8B4B-73498403BC3A}" presName="parentLeftMargin" presStyleLbl="node1" presStyleIdx="1" presStyleCnt="3"/>
      <dgm:spPr/>
      <dgm:t>
        <a:bodyPr/>
        <a:lstStyle/>
        <a:p>
          <a:endParaRPr lang="en-US"/>
        </a:p>
      </dgm:t>
    </dgm:pt>
    <dgm:pt modelId="{EEBD306F-2B9A-4D2B-9193-3D815715E159}" type="pres">
      <dgm:prSet presAssocID="{AF1790DE-E36E-4506-8B4B-73498403BC3A}" presName="parentText" presStyleLbl="node1" presStyleIdx="2" presStyleCnt="3" custScaleX="124780">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t>
        <a:bodyPr/>
        <a:lstStyle/>
        <a:p>
          <a:endParaRPr lang="en-US"/>
        </a:p>
      </dgm:t>
    </dgm:pt>
    <dgm:pt modelId="{651F067F-7FD3-49A0-930F-C390710D14CC}" type="pres">
      <dgm:prSet presAssocID="{AF1790DE-E36E-4506-8B4B-73498403BC3A}" presName="childText" presStyleLbl="conFgAcc1" presStyleIdx="2" presStyleCnt="3">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C76B17CA-EBA2-4207-A667-3F9B59CECED8}" type="presOf" srcId="{AF1790DE-E36E-4506-8B4B-73498403BC3A}" destId="{A1E54DF6-9C4C-426D-98EB-FFBF48F1924C}" srcOrd="0" destOrd="0" presId="urn:microsoft.com/office/officeart/2005/8/layout/list1"/>
    <dgm:cxn modelId="{4DE0F5F8-3FC9-46FA-8D23-965BC37E9759}" type="presOf" srcId="{D9B449A0-FF94-4713-9A9A-058D7F6B71B9}" destId="{46B940FC-8FA1-4568-B447-0EEB4A38217C}" srcOrd="1"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8B7EFE78-16E5-45B3-94A8-F3772DE3C83B}" type="presOf" srcId="{D9B449A0-FF94-4713-9A9A-058D7F6B71B9}" destId="{F795D8E3-ADA7-4953-8642-733E088841CD}" srcOrd="0"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3FBEEA13-5578-44F7-A61B-53D8768F4997}" type="presOf" srcId="{E2855558-389B-4591-8564-2A29B4C32D65}" destId="{9CD06469-F34B-4432-ADB5-7C825FE94111}" srcOrd="1" destOrd="0" presId="urn:microsoft.com/office/officeart/2005/8/layout/list1"/>
    <dgm:cxn modelId="{61D2BC46-53A7-4B79-83F8-3ABF3C30918B}" type="presOf" srcId="{AF1790DE-E36E-4506-8B4B-73498403BC3A}" destId="{EEBD306F-2B9A-4D2B-9193-3D815715E159}" srcOrd="1" destOrd="0" presId="urn:microsoft.com/office/officeart/2005/8/layout/list1"/>
    <dgm:cxn modelId="{9B521152-822C-467F-91EC-7CF26B9C7228}" type="presOf" srcId="{91346CAC-A78E-4DA3-B22E-CEA49EBE4226}" destId="{377BF09A-222E-4937-A795-7A4258D0F5D6}"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4038AE51-BB71-446D-956D-179AF222E41E}" type="presOf" srcId="{E2855558-389B-4591-8564-2A29B4C32D65}" destId="{643F61F5-F617-478B-A953-7E4573D0220D}" srcOrd="0" destOrd="0" presId="urn:microsoft.com/office/officeart/2005/8/layout/list1"/>
    <dgm:cxn modelId="{0E01E4DF-8BAF-44D2-8612-D30E7F6B0D3F}" type="presParOf" srcId="{377BF09A-222E-4937-A795-7A4258D0F5D6}" destId="{ED0E1027-549B-49E6-9D59-3B13C1AC4FD2}" srcOrd="0" destOrd="0" presId="urn:microsoft.com/office/officeart/2005/8/layout/list1"/>
    <dgm:cxn modelId="{439E0E42-1687-48D8-AED0-21E962EB8FD5}" type="presParOf" srcId="{ED0E1027-549B-49E6-9D59-3B13C1AC4FD2}" destId="{F795D8E3-ADA7-4953-8642-733E088841CD}" srcOrd="0" destOrd="0" presId="urn:microsoft.com/office/officeart/2005/8/layout/list1"/>
    <dgm:cxn modelId="{4C62D9F1-7A5D-4D8D-91AA-3031645ACC02}" type="presParOf" srcId="{ED0E1027-549B-49E6-9D59-3B13C1AC4FD2}" destId="{46B940FC-8FA1-4568-B447-0EEB4A38217C}" srcOrd="1" destOrd="0" presId="urn:microsoft.com/office/officeart/2005/8/layout/list1"/>
    <dgm:cxn modelId="{6AE8338E-ECDB-47FF-973F-01CD6A37916A}" type="presParOf" srcId="{377BF09A-222E-4937-A795-7A4258D0F5D6}" destId="{E375144E-1A36-4173-80BF-99CA453AF7E6}" srcOrd="1" destOrd="0" presId="urn:microsoft.com/office/officeart/2005/8/layout/list1"/>
    <dgm:cxn modelId="{E6B49BE7-3CC3-4C19-A749-FB4EECCC48E9}" type="presParOf" srcId="{377BF09A-222E-4937-A795-7A4258D0F5D6}" destId="{FE437422-C560-4C42-8C7A-0DA04E55B9BB}" srcOrd="2" destOrd="0" presId="urn:microsoft.com/office/officeart/2005/8/layout/list1"/>
    <dgm:cxn modelId="{CA0CB35A-6D44-40CB-BBCB-279BAC692878}" type="presParOf" srcId="{377BF09A-222E-4937-A795-7A4258D0F5D6}" destId="{0B9E0790-3332-4252-B645-DA100988A8BD}" srcOrd="3" destOrd="0" presId="urn:microsoft.com/office/officeart/2005/8/layout/list1"/>
    <dgm:cxn modelId="{11746F63-B0A4-4B8D-80AE-E6224E9E5094}" type="presParOf" srcId="{377BF09A-222E-4937-A795-7A4258D0F5D6}" destId="{BFEA5445-50DE-4684-987E-9F1F651A7CB1}" srcOrd="4" destOrd="0" presId="urn:microsoft.com/office/officeart/2005/8/layout/list1"/>
    <dgm:cxn modelId="{CB9BFCEF-4024-4C43-BA4D-103868BD51E5}" type="presParOf" srcId="{BFEA5445-50DE-4684-987E-9F1F651A7CB1}" destId="{643F61F5-F617-478B-A953-7E4573D0220D}" srcOrd="0" destOrd="0" presId="urn:microsoft.com/office/officeart/2005/8/layout/list1"/>
    <dgm:cxn modelId="{04D231A0-E380-4C3C-931E-1FA520651E5D}" type="presParOf" srcId="{BFEA5445-50DE-4684-987E-9F1F651A7CB1}" destId="{9CD06469-F34B-4432-ADB5-7C825FE94111}" srcOrd="1" destOrd="0" presId="urn:microsoft.com/office/officeart/2005/8/layout/list1"/>
    <dgm:cxn modelId="{ACAFF359-BC4B-43D5-8E20-4870A4F3A09A}" type="presParOf" srcId="{377BF09A-222E-4937-A795-7A4258D0F5D6}" destId="{F1C435CB-0864-441B-8524-6DD2EE189DE5}" srcOrd="5" destOrd="0" presId="urn:microsoft.com/office/officeart/2005/8/layout/list1"/>
    <dgm:cxn modelId="{E8ABC304-D0ED-4D26-92AF-B3DB91EE2382}" type="presParOf" srcId="{377BF09A-222E-4937-A795-7A4258D0F5D6}" destId="{C6EBB0DE-782D-4729-AC1B-AFD6DD05183B}" srcOrd="6" destOrd="0" presId="urn:microsoft.com/office/officeart/2005/8/layout/list1"/>
    <dgm:cxn modelId="{2FE0D12E-2E29-4EB5-B1DA-78C428692F24}" type="presParOf" srcId="{377BF09A-222E-4937-A795-7A4258D0F5D6}" destId="{FFB6C9BD-743C-4271-96CE-B4DCBC77FDF8}" srcOrd="7" destOrd="0" presId="urn:microsoft.com/office/officeart/2005/8/layout/list1"/>
    <dgm:cxn modelId="{56752EE4-9A57-4652-99BA-550DF5B23346}" type="presParOf" srcId="{377BF09A-222E-4937-A795-7A4258D0F5D6}" destId="{6FECFA36-77DF-4D44-A0EE-86BBB75610EB}" srcOrd="8" destOrd="0" presId="urn:microsoft.com/office/officeart/2005/8/layout/list1"/>
    <dgm:cxn modelId="{982ECBF4-9E41-4CBE-91FF-E0BA57F06679}" type="presParOf" srcId="{6FECFA36-77DF-4D44-A0EE-86BBB75610EB}" destId="{A1E54DF6-9C4C-426D-98EB-FFBF48F1924C}" srcOrd="0" destOrd="0" presId="urn:microsoft.com/office/officeart/2005/8/layout/list1"/>
    <dgm:cxn modelId="{FE20DF70-6471-4A60-BEF2-A8554BF33590}" type="presParOf" srcId="{6FECFA36-77DF-4D44-A0EE-86BBB75610EB}" destId="{EEBD306F-2B9A-4D2B-9193-3D815715E159}" srcOrd="1" destOrd="0" presId="urn:microsoft.com/office/officeart/2005/8/layout/list1"/>
    <dgm:cxn modelId="{AF24556C-2117-4FF3-8F4E-55810F8BABA4}" type="presParOf" srcId="{377BF09A-222E-4937-A795-7A4258D0F5D6}" destId="{D60276C3-8AA5-49E7-A53A-2AD0071F10C7}" srcOrd="9" destOrd="0" presId="urn:microsoft.com/office/officeart/2005/8/layout/list1"/>
    <dgm:cxn modelId="{482EA8F3-FFB5-453C-A3C0-3F25CCC636BD}" type="presParOf" srcId="{377BF09A-222E-4937-A795-7A4258D0F5D6}" destId="{651F067F-7FD3-49A0-930F-C390710D14CC}" srcOrd="10" destOrd="0" presId="urn:microsoft.com/office/officeart/2005/8/layout/list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400" b="1" dirty="0" smtClean="0">
              <a:latin typeface="Calibri" pitchFamily="34" charset="0"/>
              <a:cs typeface="Calibri" pitchFamily="34" charset="0"/>
            </a:rPr>
            <a:t>IN_ROW_DATA</a:t>
          </a:r>
          <a:endParaRPr lang="en-US" sz="1400" b="1" dirty="0">
            <a:latin typeface="Calibri" pitchFamily="34" charset="0"/>
            <a:cs typeface="Calibri" pitchFamily="34" charset="0"/>
          </a:endParaRP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smtClean="0">
              <a:latin typeface="Calibri" pitchFamily="34" charset="0"/>
              <a:cs typeface="Calibri" pitchFamily="34" charset="0"/>
            </a:rPr>
            <a:t>It is used to manage data or index rows that contain all types of data except large object (LOB) data.</a:t>
          </a:r>
          <a:endParaRPr lang="en-US" sz="1400" dirty="0">
            <a:latin typeface="Calibri" pitchFamily="34" charset="0"/>
            <a:cs typeface="Calibri" pitchFamily="34" charset="0"/>
          </a:endParaRP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318712A4-F379-4024-BACC-1003727655AA}">
      <dgm:prSet phldrT="[Text]" custT="1"/>
      <dgm:spPr/>
      <dgm:t>
        <a:bodyPr/>
        <a:lstStyle/>
        <a:p>
          <a:r>
            <a:rPr lang="en-US" sz="1400" b="1" dirty="0" smtClean="0">
              <a:latin typeface="Calibri" pitchFamily="34" charset="0"/>
              <a:cs typeface="Calibri" pitchFamily="34" charset="0"/>
            </a:rPr>
            <a:t>LOB_DATA</a:t>
          </a:r>
          <a:endParaRPr lang="en-US" sz="1400" b="1" dirty="0">
            <a:latin typeface="Calibri" pitchFamily="34" charset="0"/>
            <a:cs typeface="Calibri" pitchFamily="34" charset="0"/>
          </a:endParaRP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smtClean="0">
              <a:latin typeface="Calibri" pitchFamily="34" charset="0"/>
              <a:cs typeface="Calibri" pitchFamily="34" charset="0"/>
            </a:rPr>
            <a:t>It is used to manage large object data, which is stored in one or more of the following data types: </a:t>
          </a:r>
          <a:r>
            <a:rPr lang="en-US" sz="1400" dirty="0" smtClean="0">
              <a:latin typeface="Courier New" pitchFamily="49" charset="0"/>
              <a:cs typeface="Courier New" pitchFamily="49" charset="0"/>
            </a:rPr>
            <a:t>varbinary(max)</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varchar(max)</a:t>
          </a:r>
          <a:r>
            <a:rPr lang="en-US" sz="1400" dirty="0" smtClean="0">
              <a:latin typeface="Calibri" pitchFamily="34" charset="0"/>
              <a:cs typeface="Calibri" pitchFamily="34" charset="0"/>
            </a:rPr>
            <a:t>, and </a:t>
          </a:r>
          <a:r>
            <a:rPr lang="en-US" sz="1400" dirty="0" smtClean="0">
              <a:latin typeface="Courier New" pitchFamily="49" charset="0"/>
              <a:cs typeface="Courier New" pitchFamily="49" charset="0"/>
            </a:rPr>
            <a:t>xml</a:t>
          </a:r>
          <a:r>
            <a:rPr lang="en-US" sz="1400" dirty="0" smtClean="0">
              <a:latin typeface="Calibri" pitchFamily="34" charset="0"/>
              <a:cs typeface="Calibri" pitchFamily="34" charset="0"/>
            </a:rPr>
            <a:t>.</a:t>
          </a:r>
          <a:endParaRPr lang="en-US" sz="1400" dirty="0">
            <a:latin typeface="Calibri" pitchFamily="34" charset="0"/>
            <a:cs typeface="Calibri" pitchFamily="34" charset="0"/>
          </a:endParaRP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C7EE1916-D17F-43C1-B5A0-78BDAE6A4937}">
      <dgm:prSet phldrT="[Text]" custT="1"/>
      <dgm:spPr/>
      <dgm:t>
        <a:bodyPr/>
        <a:lstStyle/>
        <a:p>
          <a:r>
            <a:rPr lang="en-US" sz="1400" b="1" dirty="0" smtClean="0">
              <a:latin typeface="Calibri" pitchFamily="34" charset="0"/>
              <a:cs typeface="Calibri" pitchFamily="34" charset="0"/>
            </a:rPr>
            <a:t>ROW_OVERFLOW_DATA</a:t>
          </a:r>
          <a:endParaRPr lang="en-US" sz="1400" b="1" dirty="0">
            <a:latin typeface="Calibri" pitchFamily="34" charset="0"/>
            <a:cs typeface="Calibri" pitchFamily="34" charset="0"/>
          </a:endParaRP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smtClean="0">
              <a:latin typeface="Calibri" pitchFamily="34" charset="0"/>
              <a:cs typeface="Calibri" pitchFamily="34" charset="0"/>
            </a:rPr>
            <a:t>It is used to manage data of variable length, which is stored in </a:t>
          </a:r>
          <a:r>
            <a:rPr lang="en-US" sz="1400" dirty="0" smtClean="0">
              <a:latin typeface="Courier New" pitchFamily="49" charset="0"/>
              <a:cs typeface="Courier New" pitchFamily="49" charset="0"/>
            </a:rPr>
            <a:t>varchar</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nvarchar</a:t>
          </a:r>
          <a:r>
            <a:rPr lang="en-US" sz="1400" dirty="0" smtClean="0">
              <a:latin typeface="Calibri" pitchFamily="34" charset="0"/>
              <a:cs typeface="Calibri" pitchFamily="34" charset="0"/>
            </a:rPr>
            <a:t>, </a:t>
          </a:r>
          <a:r>
            <a:rPr lang="en-US" sz="1400" dirty="0" smtClean="0">
              <a:latin typeface="Courier New" pitchFamily="49" charset="0"/>
              <a:cs typeface="Courier New" pitchFamily="49" charset="0"/>
            </a:rPr>
            <a:t>varbinary,</a:t>
          </a:r>
          <a:r>
            <a:rPr lang="en-US" sz="1400" dirty="0" smtClean="0">
              <a:latin typeface="Calibri" pitchFamily="34" charset="0"/>
              <a:cs typeface="Calibri" pitchFamily="34" charset="0"/>
            </a:rPr>
            <a:t> or </a:t>
          </a:r>
          <a:r>
            <a:rPr lang="en-US" sz="1400" dirty="0" smtClean="0">
              <a:latin typeface="Courier New" pitchFamily="49" charset="0"/>
              <a:cs typeface="Courier New" pitchFamily="49" charset="0"/>
            </a:rPr>
            <a:t>sql_variant</a:t>
          </a:r>
          <a:r>
            <a:rPr lang="en-US" sz="1400" dirty="0" smtClean="0">
              <a:latin typeface="Calibri" pitchFamily="34" charset="0"/>
              <a:cs typeface="Calibri" pitchFamily="34" charset="0"/>
            </a:rPr>
            <a:t> columns.</a:t>
          </a:r>
          <a:endParaRPr lang="en-US" sz="1400" dirty="0">
            <a:latin typeface="Calibri" pitchFamily="34" charset="0"/>
            <a:cs typeface="Calibri" pitchFamily="34" charset="0"/>
          </a:endParaRP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3" custScaleX="83586">
        <dgm:presLayoutVars>
          <dgm:chMax val="1"/>
          <dgm:bulletEnabled val="1"/>
        </dgm:presLayoutVars>
      </dgm:prSet>
      <dgm:spPr/>
      <dgm:t>
        <a:bodyPr/>
        <a:lstStyle/>
        <a:p>
          <a:endParaRPr lang="en-US"/>
        </a:p>
      </dgm:t>
    </dgm:pt>
    <dgm:pt modelId="{D88712DC-71E7-465F-AD92-784BE24331FA}" type="pres">
      <dgm:prSet presAssocID="{029399EA-A1EE-4A76-BDB1-78921C1B7C39}" presName="descendantText" presStyleLbl="alignAccFollowNode1" presStyleIdx="0" presStyleCnt="3" custScaleX="128714">
        <dgm:presLayoutVars>
          <dgm:bulletEnabled val="1"/>
        </dgm:presLayoutVars>
      </dgm:prSet>
      <dgm:spPr/>
      <dgm:t>
        <a:bodyPr/>
        <a:lstStyle/>
        <a:p>
          <a:endParaRPr lang="en-US"/>
        </a:p>
      </dgm:t>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3" custScaleX="83586">
        <dgm:presLayoutVars>
          <dgm:chMax val="1"/>
          <dgm:bulletEnabled val="1"/>
        </dgm:presLayoutVars>
      </dgm:prSet>
      <dgm:spPr/>
      <dgm:t>
        <a:bodyPr/>
        <a:lstStyle/>
        <a:p>
          <a:endParaRPr lang="en-US"/>
        </a:p>
      </dgm:t>
    </dgm:pt>
    <dgm:pt modelId="{63A1AEEA-A1AF-4A34-88D1-312C252C46C7}" type="pres">
      <dgm:prSet presAssocID="{318712A4-F379-4024-BACC-1003727655AA}" presName="descendantText" presStyleLbl="alignAccFollowNode1" presStyleIdx="1" presStyleCnt="3" custScaleX="128714">
        <dgm:presLayoutVars>
          <dgm:bulletEnabled val="1"/>
        </dgm:presLayoutVars>
      </dgm:prSet>
      <dgm:spPr/>
      <dgm:t>
        <a:bodyPr/>
        <a:lstStyle/>
        <a:p>
          <a:endParaRPr lang="en-US"/>
        </a:p>
      </dgm:t>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3" custScaleX="83586" custLinFactNeighborX="-3" custLinFactNeighborY="971">
        <dgm:presLayoutVars>
          <dgm:chMax val="1"/>
          <dgm:bulletEnabled val="1"/>
        </dgm:presLayoutVars>
      </dgm:prSet>
      <dgm:spPr/>
      <dgm:t>
        <a:bodyPr/>
        <a:lstStyle/>
        <a:p>
          <a:endParaRPr lang="en-US"/>
        </a:p>
      </dgm:t>
    </dgm:pt>
    <dgm:pt modelId="{B8DA601C-F577-40DB-9704-A0F2BC05290E}" type="pres">
      <dgm:prSet presAssocID="{C7EE1916-D17F-43C1-B5A0-78BDAE6A4937}" presName="descendantText" presStyleLbl="alignAccFollowNode1" presStyleIdx="2" presStyleCnt="3" custScaleX="128714">
        <dgm:presLayoutVars>
          <dgm:bulletEnabled val="1"/>
        </dgm:presLayoutVars>
      </dgm:prSet>
      <dgm:spPr/>
      <dgm:t>
        <a:bodyPr/>
        <a:lstStyle/>
        <a:p>
          <a:endParaRPr lang="en-US"/>
        </a:p>
      </dgm:t>
    </dgm:pt>
  </dgm:ptLst>
  <dgm:cxnLst>
    <dgm:cxn modelId="{04F0222F-25CB-4DF7-B4BC-02FC5521C481}" type="presOf" srcId="{029399EA-A1EE-4A76-BDB1-78921C1B7C39}" destId="{51B31CAA-C45A-4E53-9F07-3D8308984796}" srcOrd="0" destOrd="0" presId="urn:microsoft.com/office/officeart/2005/8/layout/vList5"/>
    <dgm:cxn modelId="{7592FA46-A44E-4EC4-8B2F-541BAA8517E6}" srcId="{C8844DF8-1A5B-48BB-93EE-9C7C621FA060}" destId="{318712A4-F379-4024-BACC-1003727655AA}" srcOrd="1" destOrd="0" parTransId="{DF075672-059B-4FC7-8D8B-02D3EADA636B}" sibTransId="{2E47B91F-C45D-41AA-A2F6-41541710CB03}"/>
    <dgm:cxn modelId="{76E32F27-36CB-41A3-89F0-3D333B85E2C6}" type="presOf" srcId="{C7EE1916-D17F-43C1-B5A0-78BDAE6A4937}" destId="{7D17A0AD-1416-4AC5-BF5A-DCA4A5EBEDDA}" srcOrd="0" destOrd="0" presId="urn:microsoft.com/office/officeart/2005/8/layout/vList5"/>
    <dgm:cxn modelId="{6D1CA655-DB78-4EB8-929F-C67E743E794C}" srcId="{C7EE1916-D17F-43C1-B5A0-78BDAE6A4937}" destId="{5EBAA47D-88E9-4A22-ADE4-CF026AF01DA5}" srcOrd="0" destOrd="0" parTransId="{E48BDCDC-379A-4DDB-8B72-93DF70F55E3A}" sibTransId="{8AD32360-CFF0-4E69-A6F3-9EB7A77D0557}"/>
    <dgm:cxn modelId="{8D4C8D99-A863-4601-A32B-806F29C9A0C3}" type="presOf" srcId="{318712A4-F379-4024-BACC-1003727655AA}" destId="{E71AAEC2-1F52-4FF3-B444-CE661BFB3F1D}" srcOrd="0" destOrd="0" presId="urn:microsoft.com/office/officeart/2005/8/layout/vList5"/>
    <dgm:cxn modelId="{BCD77465-1885-4CA5-AB5A-5FCB23B7FC98}" srcId="{C8844DF8-1A5B-48BB-93EE-9C7C621FA060}" destId="{029399EA-A1EE-4A76-BDB1-78921C1B7C39}" srcOrd="0" destOrd="0" parTransId="{1EEC83B3-ED1D-47A5-A862-00A74638780A}" sibTransId="{4E0A7F7D-B352-403D-B0B3-5435A0C90DA6}"/>
    <dgm:cxn modelId="{F72D2F55-B3B0-4243-AC74-8594964C2101}" srcId="{C8844DF8-1A5B-48BB-93EE-9C7C621FA060}" destId="{C7EE1916-D17F-43C1-B5A0-78BDAE6A4937}" srcOrd="2" destOrd="0" parTransId="{05846263-45E7-4A70-AE17-087141EAEA56}" sibTransId="{7808F316-01F0-4836-B4A3-60123260DF2F}"/>
    <dgm:cxn modelId="{BC14728A-4013-4933-B891-268B49AEEE76}" type="presOf" srcId="{26AEDE49-15A3-4375-8A4A-C73F8728FCC4}" destId="{D88712DC-71E7-465F-AD92-784BE24331FA}" srcOrd="0" destOrd="0" presId="urn:microsoft.com/office/officeart/2005/8/layout/vList5"/>
    <dgm:cxn modelId="{E7471797-7E04-410D-926F-9036F25574C2}" type="presOf" srcId="{5EBAA47D-88E9-4A22-ADE4-CF026AF01DA5}" destId="{B8DA601C-F577-40DB-9704-A0F2BC05290E}" srcOrd="0" destOrd="0" presId="urn:microsoft.com/office/officeart/2005/8/layout/vList5"/>
    <dgm:cxn modelId="{AD8D07D8-7457-44DF-88CE-4DB0B2D82238}" srcId="{318712A4-F379-4024-BACC-1003727655AA}" destId="{09079E86-21DB-4F5A-B2D4-488418FFF874}" srcOrd="0" destOrd="0" parTransId="{AE46BC25-CC10-4806-BFF1-271CE88DF373}" sibTransId="{C6F047D5-3B64-4A09-A2D5-FEE3CCACAB28}"/>
    <dgm:cxn modelId="{E7F2C6FC-524A-4D4C-AF19-E5C043467AA7}" srcId="{029399EA-A1EE-4A76-BDB1-78921C1B7C39}" destId="{26AEDE49-15A3-4375-8A4A-C73F8728FCC4}" srcOrd="0" destOrd="0" parTransId="{965207AC-A4CC-43B1-8EFC-D3DE43B6543B}" sibTransId="{E56F27EB-2FA7-4222-88B7-A1B7D47FE7C2}"/>
    <dgm:cxn modelId="{82DE6403-BEF7-4106-AA59-1D17AA821A7A}" type="presOf" srcId="{C8844DF8-1A5B-48BB-93EE-9C7C621FA060}" destId="{E071F783-9968-4FE3-9E1A-5134779D1C93}" srcOrd="0" destOrd="0" presId="urn:microsoft.com/office/officeart/2005/8/layout/vList5"/>
    <dgm:cxn modelId="{52F047C0-56CB-4015-8C66-CBF2DA9A66B4}" type="presOf" srcId="{09079E86-21DB-4F5A-B2D4-488418FFF874}" destId="{63A1AEEA-A1AF-4A34-88D1-312C252C46C7}" srcOrd="0" destOrd="0" presId="urn:microsoft.com/office/officeart/2005/8/layout/vList5"/>
    <dgm:cxn modelId="{C2DBCE2B-954F-42DD-9D49-F2A535494485}" type="presParOf" srcId="{E071F783-9968-4FE3-9E1A-5134779D1C93}" destId="{68AFF705-82FF-404A-9EFB-639FFA6FA86D}" srcOrd="0" destOrd="0" presId="urn:microsoft.com/office/officeart/2005/8/layout/vList5"/>
    <dgm:cxn modelId="{0AFAE522-95B1-4074-BAAE-61593B7E6775}" type="presParOf" srcId="{68AFF705-82FF-404A-9EFB-639FFA6FA86D}" destId="{51B31CAA-C45A-4E53-9F07-3D8308984796}" srcOrd="0" destOrd="0" presId="urn:microsoft.com/office/officeart/2005/8/layout/vList5"/>
    <dgm:cxn modelId="{7913018C-FCD6-43ED-AF7F-8ACD4E7E10F7}" type="presParOf" srcId="{68AFF705-82FF-404A-9EFB-639FFA6FA86D}" destId="{D88712DC-71E7-465F-AD92-784BE24331FA}" srcOrd="1" destOrd="0" presId="urn:microsoft.com/office/officeart/2005/8/layout/vList5"/>
    <dgm:cxn modelId="{BCACB1DF-4E21-4300-8EB0-6ABA91452DEA}" type="presParOf" srcId="{E071F783-9968-4FE3-9E1A-5134779D1C93}" destId="{68BE7356-7DA2-4F4F-90E2-2A1159FBE48F}" srcOrd="1" destOrd="0" presId="urn:microsoft.com/office/officeart/2005/8/layout/vList5"/>
    <dgm:cxn modelId="{DAEC9C84-3C93-4D04-9AC2-6D107A020BA2}" type="presParOf" srcId="{E071F783-9968-4FE3-9E1A-5134779D1C93}" destId="{94CFF5BE-4C52-4F4F-AB51-2A0B1F7ED087}" srcOrd="2" destOrd="0" presId="urn:microsoft.com/office/officeart/2005/8/layout/vList5"/>
    <dgm:cxn modelId="{F8967F9A-F8C6-4197-9FA2-281894C47570}" type="presParOf" srcId="{94CFF5BE-4C52-4F4F-AB51-2A0B1F7ED087}" destId="{E71AAEC2-1F52-4FF3-B444-CE661BFB3F1D}" srcOrd="0" destOrd="0" presId="urn:microsoft.com/office/officeart/2005/8/layout/vList5"/>
    <dgm:cxn modelId="{B5FB4443-42F4-4F63-B665-53F67BF0C2B6}" type="presParOf" srcId="{94CFF5BE-4C52-4F4F-AB51-2A0B1F7ED087}" destId="{63A1AEEA-A1AF-4A34-88D1-312C252C46C7}" srcOrd="1" destOrd="0" presId="urn:microsoft.com/office/officeart/2005/8/layout/vList5"/>
    <dgm:cxn modelId="{24C4DB0C-3B63-4077-AFCB-B6CBB08CF768}" type="presParOf" srcId="{E071F783-9968-4FE3-9E1A-5134779D1C93}" destId="{B97279CB-5196-445E-A655-48F5CB1827AE}" srcOrd="3" destOrd="0" presId="urn:microsoft.com/office/officeart/2005/8/layout/vList5"/>
    <dgm:cxn modelId="{80F9FC20-E21A-4469-AF3B-1E58110131A6}" type="presParOf" srcId="{E071F783-9968-4FE3-9E1A-5134779D1C93}" destId="{5BAE40DE-8BBE-4FA8-85A7-BFE2F54D5522}" srcOrd="4" destOrd="0" presId="urn:microsoft.com/office/officeart/2005/8/layout/vList5"/>
    <dgm:cxn modelId="{168BCF46-0DBA-4209-B6D6-40D1EABFCB5E}" type="presParOf" srcId="{5BAE40DE-8BBE-4FA8-85A7-BFE2F54D5522}" destId="{7D17A0AD-1416-4AC5-BF5A-DCA4A5EBEDDA}" srcOrd="0" destOrd="0" presId="urn:microsoft.com/office/officeart/2005/8/layout/vList5"/>
    <dgm:cxn modelId="{A48FFF1C-C1BD-49D3-AF72-696696C17DC1}" type="presParOf" srcId="{5BAE40DE-8BBE-4FA8-85A7-BFE2F54D5522}" destId="{B8DA601C-F577-40DB-9704-A0F2BC05290E}"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25780"/>
          <a:ext cx="7315200" cy="3024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83192" y="62468"/>
          <a:ext cx="4578773"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Page number</a:t>
          </a:r>
          <a:endParaRPr lang="en-US" sz="1600" b="1" kern="1200" dirty="0">
            <a:latin typeface="Calibri" pitchFamily="34" charset="0"/>
            <a:cs typeface="Calibri" pitchFamily="34" charset="0"/>
          </a:endParaRPr>
        </a:p>
      </dsp:txBody>
      <dsp:txXfrm>
        <a:off x="383192" y="62468"/>
        <a:ext cx="4578773" cy="354240"/>
      </dsp:txXfrm>
    </dsp:sp>
    <dsp:sp modelId="{C6EBB0DE-782D-4729-AC1B-AFD6DD05183B}">
      <dsp:nvSpPr>
        <dsp:cNvPr id="0" name=""/>
        <dsp:cNvSpPr/>
      </dsp:nvSpPr>
      <dsp:spPr>
        <a:xfrm>
          <a:off x="0" y="770100"/>
          <a:ext cx="7315200" cy="302400"/>
        </a:xfrm>
        <a:prstGeom prst="rect">
          <a:avLst/>
        </a:prstGeom>
        <a:solidFill>
          <a:srgbClr val="FFFFFF">
            <a:alpha val="0"/>
          </a:srgb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65760" y="592980"/>
          <a:ext cx="4497509" cy="35424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Page type</a:t>
          </a:r>
          <a:endParaRPr lang="en-US" sz="1600" b="1" kern="1200" dirty="0">
            <a:latin typeface="Calibri" pitchFamily="34" charset="0"/>
            <a:cs typeface="Calibri" pitchFamily="34" charset="0"/>
          </a:endParaRPr>
        </a:p>
      </dsp:txBody>
      <dsp:txXfrm>
        <a:off x="365760" y="592980"/>
        <a:ext cx="4497509" cy="354240"/>
      </dsp:txXfrm>
    </dsp:sp>
    <dsp:sp modelId="{651F067F-7FD3-49A0-930F-C390710D14CC}">
      <dsp:nvSpPr>
        <dsp:cNvPr id="0" name=""/>
        <dsp:cNvSpPr/>
      </dsp:nvSpPr>
      <dsp:spPr>
        <a:xfrm>
          <a:off x="0" y="1314420"/>
          <a:ext cx="7315200" cy="302400"/>
        </a:xfrm>
        <a:prstGeom prst="rect">
          <a:avLst/>
        </a:prstGeom>
        <a:solidFill>
          <a:srgbClr val="FFFFFF">
            <a:alpha val="0"/>
          </a:srgb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65760" y="1137300"/>
          <a:ext cx="4768442" cy="35424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Amount of free space on the page</a:t>
          </a:r>
          <a:endParaRPr lang="en-US" sz="1600" b="1" kern="1200" dirty="0">
            <a:latin typeface="Calibri" pitchFamily="34" charset="0"/>
            <a:cs typeface="Calibri" pitchFamily="34" charset="0"/>
          </a:endParaRPr>
        </a:p>
      </dsp:txBody>
      <dsp:txXfrm>
        <a:off x="365760" y="1137300"/>
        <a:ext cx="4768442" cy="354240"/>
      </dsp:txXfrm>
    </dsp:sp>
    <dsp:sp modelId="{F50AFCC0-5C68-4512-ACDD-23FE4FACC4F8}">
      <dsp:nvSpPr>
        <dsp:cNvPr id="0" name=""/>
        <dsp:cNvSpPr/>
      </dsp:nvSpPr>
      <dsp:spPr>
        <a:xfrm>
          <a:off x="0" y="1858739"/>
          <a:ext cx="7315200" cy="3024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365760" y="1681620"/>
          <a:ext cx="5730252" cy="3542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Allocation unit ID of the object to which the page is allocated</a:t>
          </a:r>
          <a:endParaRPr lang="en-US" sz="1600" b="1" kern="1200" dirty="0">
            <a:latin typeface="Calibri" pitchFamily="34" charset="0"/>
            <a:cs typeface="Calibri" pitchFamily="34" charset="0"/>
          </a:endParaRPr>
        </a:p>
      </dsp:txBody>
      <dsp:txXfrm>
        <a:off x="365760" y="1681620"/>
        <a:ext cx="5730252" cy="35424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169679"/>
          <a:ext cx="8229600" cy="14175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187452"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 primary data file is automatically created at the time of creation of the database.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This file has references to all other files in the database.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recommended file extension for primary data files is </a:t>
          </a:r>
          <a:r>
            <a:rPr lang="en-US" sz="1800" kern="1200" dirty="0" smtClean="0">
              <a:latin typeface="Courier New" pitchFamily="49" charset="0"/>
              <a:cs typeface="Courier New" pitchFamily="49" charset="0"/>
            </a:rPr>
            <a:t>.mdf</a:t>
          </a:r>
          <a:r>
            <a:rPr lang="en-US" sz="1800" kern="1200" dirty="0" smtClean="0">
              <a:latin typeface="Calibri" pitchFamily="34" charset="0"/>
              <a:cs typeface="Calibri" pitchFamily="34" charset="0"/>
            </a:rPr>
            <a:t>.</a:t>
          </a:r>
          <a:endParaRPr lang="en-US" sz="1800" kern="1200" dirty="0">
            <a:latin typeface="Calibri" pitchFamily="34" charset="0"/>
            <a:cs typeface="Calibri" pitchFamily="34" charset="0"/>
          </a:endParaRPr>
        </a:p>
      </dsp:txBody>
      <dsp:txXfrm>
        <a:off x="0" y="169679"/>
        <a:ext cx="8229600" cy="1417500"/>
      </dsp:txXfrm>
    </dsp:sp>
    <dsp:sp modelId="{D8815EEF-E9C4-475D-A970-0FBE57B256A3}">
      <dsp:nvSpPr>
        <dsp:cNvPr id="0" name=""/>
        <dsp:cNvSpPr/>
      </dsp:nvSpPr>
      <dsp:spPr>
        <a:xfrm>
          <a:off x="411480" y="36839"/>
          <a:ext cx="5760720" cy="26568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Primary Data Files</a:t>
          </a:r>
          <a:endParaRPr lang="en-US" sz="2000" b="1" kern="1200" dirty="0">
            <a:latin typeface="Calibri" pitchFamily="34" charset="0"/>
            <a:cs typeface="Calibri" pitchFamily="34" charset="0"/>
          </a:endParaRPr>
        </a:p>
      </dsp:txBody>
      <dsp:txXfrm>
        <a:off x="411480" y="36839"/>
        <a:ext cx="5760720" cy="265680"/>
      </dsp:txXfrm>
    </dsp:sp>
    <dsp:sp modelId="{8DC4B880-6737-41E9-958C-8E33EF46D5F8}">
      <dsp:nvSpPr>
        <dsp:cNvPr id="0" name=""/>
        <dsp:cNvSpPr/>
      </dsp:nvSpPr>
      <dsp:spPr>
        <a:xfrm>
          <a:off x="0" y="1768620"/>
          <a:ext cx="8229600" cy="1134000"/>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187452"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Secondary data files are optional in a database and can be created to segregate database objects such as tables, views, and procedures.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recommended file extension for secondary data files is </a:t>
          </a:r>
          <a:r>
            <a:rPr lang="en-US" sz="1800" kern="1200" dirty="0" smtClean="0">
              <a:latin typeface="Courier New" pitchFamily="49" charset="0"/>
              <a:cs typeface="Courier New" pitchFamily="49" charset="0"/>
            </a:rPr>
            <a:t>.ndf</a:t>
          </a:r>
          <a:r>
            <a:rPr lang="en-US" sz="1800" kern="1200" dirty="0" smtClean="0">
              <a:latin typeface="Calibri" pitchFamily="34" charset="0"/>
              <a:cs typeface="Calibri" pitchFamily="34" charset="0"/>
            </a:rPr>
            <a:t>.</a:t>
          </a:r>
          <a:endParaRPr lang="en-US" sz="1800" kern="1200" dirty="0">
            <a:latin typeface="Calibri" pitchFamily="34" charset="0"/>
            <a:cs typeface="Calibri" pitchFamily="34" charset="0"/>
          </a:endParaRPr>
        </a:p>
      </dsp:txBody>
      <dsp:txXfrm>
        <a:off x="0" y="1768620"/>
        <a:ext cx="8229600" cy="1134000"/>
      </dsp:txXfrm>
    </dsp:sp>
    <dsp:sp modelId="{5395A427-A60F-4F4F-969D-04AC2D0CFDEB}">
      <dsp:nvSpPr>
        <dsp:cNvPr id="0" name=""/>
        <dsp:cNvSpPr/>
      </dsp:nvSpPr>
      <dsp:spPr>
        <a:xfrm>
          <a:off x="411480" y="1635780"/>
          <a:ext cx="5760720" cy="26568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Secondary Data Files</a:t>
          </a:r>
          <a:endParaRPr lang="en-US" sz="2000" b="1" kern="1200" dirty="0">
            <a:latin typeface="Calibri" pitchFamily="34" charset="0"/>
            <a:cs typeface="Calibri" pitchFamily="34" charset="0"/>
          </a:endParaRPr>
        </a:p>
      </dsp:txBody>
      <dsp:txXfrm>
        <a:off x="411480" y="1635780"/>
        <a:ext cx="5760720" cy="265680"/>
      </dsp:txXfrm>
    </dsp:sp>
    <dsp:sp modelId="{97F985D8-35BA-410A-8120-F008FF720B1B}">
      <dsp:nvSpPr>
        <dsp:cNvPr id="0" name=""/>
        <dsp:cNvSpPr/>
      </dsp:nvSpPr>
      <dsp:spPr>
        <a:xfrm>
          <a:off x="0" y="3084060"/>
          <a:ext cx="8229600" cy="19845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187452" rIns="36576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Log files contain information about modifications carried out in the database.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This information is useful in recovery of data in contingencies such as sudden power failure or the need to shift the database to a different server.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There is at least one log file for each database.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The recommended file extension for log files is </a:t>
          </a:r>
          <a:r>
            <a:rPr lang="en-US" sz="1800" kern="1200" dirty="0" smtClean="0">
              <a:latin typeface="Courier New" pitchFamily="49" charset="0"/>
              <a:cs typeface="Courier New" pitchFamily="49" charset="0"/>
            </a:rPr>
            <a:t>.ldf</a:t>
          </a:r>
          <a:r>
            <a:rPr lang="en-US" sz="1800" kern="1200" dirty="0" smtClean="0">
              <a:latin typeface="Calibri" pitchFamily="34" charset="0"/>
              <a:cs typeface="Calibri" pitchFamily="34" charset="0"/>
            </a:rPr>
            <a:t>.</a:t>
          </a:r>
          <a:endParaRPr lang="en-US" sz="1800" kern="1200" dirty="0">
            <a:latin typeface="Calibri" pitchFamily="34" charset="0"/>
            <a:cs typeface="Calibri" pitchFamily="34" charset="0"/>
          </a:endParaRPr>
        </a:p>
      </dsp:txBody>
      <dsp:txXfrm>
        <a:off x="0" y="3084060"/>
        <a:ext cx="8229600" cy="1984500"/>
      </dsp:txXfrm>
    </dsp:sp>
    <dsp:sp modelId="{0900D408-9ABA-4692-8B4E-25FD2FEDE3F7}">
      <dsp:nvSpPr>
        <dsp:cNvPr id="0" name=""/>
        <dsp:cNvSpPr/>
      </dsp:nvSpPr>
      <dsp:spPr>
        <a:xfrm>
          <a:off x="411480" y="2951220"/>
          <a:ext cx="5760720" cy="26568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Log Files</a:t>
          </a:r>
        </a:p>
      </dsp:txBody>
      <dsp:txXfrm>
        <a:off x="411480" y="2951220"/>
        <a:ext cx="5760720" cy="26568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95620"/>
          <a:ext cx="7620000" cy="4032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99158" y="77871"/>
          <a:ext cx="6833280" cy="472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Indexes increase the speed of queries that join tables or perform sorting operations.</a:t>
          </a:r>
          <a:endParaRPr lang="en-US" sz="1600" b="1" kern="1200" dirty="0">
            <a:latin typeface="Calibri" pitchFamily="34" charset="0"/>
            <a:cs typeface="Calibri" pitchFamily="34" charset="0"/>
          </a:endParaRPr>
        </a:p>
      </dsp:txBody>
      <dsp:txXfrm>
        <a:off x="399158" y="77871"/>
        <a:ext cx="6833280" cy="472320"/>
      </dsp:txXfrm>
    </dsp:sp>
    <dsp:sp modelId="{C6EBB0DE-782D-4729-AC1B-AFD6DD05183B}">
      <dsp:nvSpPr>
        <dsp:cNvPr id="0" name=""/>
        <dsp:cNvSpPr/>
      </dsp:nvSpPr>
      <dsp:spPr>
        <a:xfrm>
          <a:off x="0" y="1021380"/>
          <a:ext cx="7620000" cy="403200"/>
        </a:xfrm>
        <a:prstGeom prst="rect">
          <a:avLst/>
        </a:prstGeom>
        <a:solidFill>
          <a:srgbClr val="FFFFFF">
            <a:alpha val="0"/>
          </a:srgb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1000" y="785220"/>
          <a:ext cx="6907369" cy="47232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Indexes implement the uniqueness of rows if defined when you create an index.</a:t>
          </a:r>
          <a:endParaRPr lang="en-US" sz="1600" b="1" kern="1200" dirty="0">
            <a:latin typeface="Calibri" pitchFamily="34" charset="0"/>
            <a:cs typeface="Calibri" pitchFamily="34" charset="0"/>
          </a:endParaRPr>
        </a:p>
      </dsp:txBody>
      <dsp:txXfrm>
        <a:off x="381000" y="785220"/>
        <a:ext cx="6907369" cy="472320"/>
      </dsp:txXfrm>
    </dsp:sp>
    <dsp:sp modelId="{651F067F-7FD3-49A0-930F-C390710D14CC}">
      <dsp:nvSpPr>
        <dsp:cNvPr id="0" name=""/>
        <dsp:cNvSpPr/>
      </dsp:nvSpPr>
      <dsp:spPr>
        <a:xfrm>
          <a:off x="0" y="1747140"/>
          <a:ext cx="7620000" cy="4032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81000" y="1510979"/>
          <a:ext cx="7189645" cy="47232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Indexes are created and maintained in ascending or descending order.</a:t>
          </a:r>
          <a:endParaRPr lang="en-US" sz="1600" b="1" kern="1200" dirty="0">
            <a:latin typeface="Calibri" pitchFamily="34" charset="0"/>
            <a:cs typeface="Calibri" pitchFamily="34" charset="0"/>
          </a:endParaRPr>
        </a:p>
      </dsp:txBody>
      <dsp:txXfrm>
        <a:off x="381000" y="1510979"/>
        <a:ext cx="7189645" cy="47232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363029"/>
          <a:ext cx="8229600" cy="11340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99872"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Contains an index page with pointers pointing to index pages at the first intermediate level.</a:t>
          </a:r>
          <a:endParaRPr lang="en-US" sz="1800" kern="1200" dirty="0">
            <a:latin typeface="Calibri" pitchFamily="34" charset="0"/>
            <a:cs typeface="Calibri" pitchFamily="34" charset="0"/>
          </a:endParaRPr>
        </a:p>
      </dsp:txBody>
      <dsp:txXfrm>
        <a:off x="0" y="363029"/>
        <a:ext cx="8229600" cy="1134000"/>
      </dsp:txXfrm>
    </dsp:sp>
    <dsp:sp modelId="{D8815EEF-E9C4-475D-A970-0FBE57B256A3}">
      <dsp:nvSpPr>
        <dsp:cNvPr id="0" name=""/>
        <dsp:cNvSpPr/>
      </dsp:nvSpPr>
      <dsp:spPr>
        <a:xfrm>
          <a:off x="411480" y="8789"/>
          <a:ext cx="3627122" cy="70848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Root Node</a:t>
          </a:r>
          <a:endParaRPr lang="en-US" sz="2000" b="1" kern="1200" dirty="0">
            <a:latin typeface="Calibri" pitchFamily="34" charset="0"/>
            <a:cs typeface="Calibri" pitchFamily="34" charset="0"/>
          </a:endParaRPr>
        </a:p>
      </dsp:txBody>
      <dsp:txXfrm>
        <a:off x="411480" y="8789"/>
        <a:ext cx="3627122" cy="708480"/>
      </dsp:txXfrm>
    </dsp:sp>
    <dsp:sp modelId="{8DC4B880-6737-41E9-958C-8E33EF46D5F8}">
      <dsp:nvSpPr>
        <dsp:cNvPr id="0" name=""/>
        <dsp:cNvSpPr/>
      </dsp:nvSpPr>
      <dsp:spPr>
        <a:xfrm>
          <a:off x="0" y="1980870"/>
          <a:ext cx="8229600" cy="1134000"/>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99872"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Contain index pages with pointers pointing either to index pages at the next intermediate level or to index or data pages at the leaf level.</a:t>
          </a:r>
          <a:endParaRPr lang="en-US" sz="1800" kern="1200" dirty="0">
            <a:latin typeface="Calibri" pitchFamily="34" charset="0"/>
            <a:cs typeface="Calibri" pitchFamily="34" charset="0"/>
          </a:endParaRPr>
        </a:p>
      </dsp:txBody>
      <dsp:txXfrm>
        <a:off x="0" y="1980870"/>
        <a:ext cx="8229600" cy="1134000"/>
      </dsp:txXfrm>
    </dsp:sp>
    <dsp:sp modelId="{5395A427-A60F-4F4F-969D-04AC2D0CFDEB}">
      <dsp:nvSpPr>
        <dsp:cNvPr id="0" name=""/>
        <dsp:cNvSpPr/>
      </dsp:nvSpPr>
      <dsp:spPr>
        <a:xfrm>
          <a:off x="411480" y="1626630"/>
          <a:ext cx="3627122" cy="70848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Intermediate Nodes</a:t>
          </a:r>
          <a:endParaRPr lang="en-US" sz="2000" b="1" kern="1200" dirty="0">
            <a:latin typeface="Calibri" pitchFamily="34" charset="0"/>
            <a:cs typeface="Calibri" pitchFamily="34" charset="0"/>
          </a:endParaRPr>
        </a:p>
      </dsp:txBody>
      <dsp:txXfrm>
        <a:off x="411480" y="1626630"/>
        <a:ext cx="3627122" cy="708480"/>
      </dsp:txXfrm>
    </dsp:sp>
    <dsp:sp modelId="{97F985D8-35BA-410A-8120-F008FF720B1B}">
      <dsp:nvSpPr>
        <dsp:cNvPr id="0" name=""/>
        <dsp:cNvSpPr/>
      </dsp:nvSpPr>
      <dsp:spPr>
        <a:xfrm>
          <a:off x="0" y="3598710"/>
          <a:ext cx="8229600" cy="8883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499872" rIns="36576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Contain either data pages or index pages that point to data pages.</a:t>
          </a:r>
          <a:endParaRPr lang="en-US" sz="1800" kern="1200" dirty="0">
            <a:latin typeface="Calibri" pitchFamily="34" charset="0"/>
            <a:cs typeface="Calibri" pitchFamily="34" charset="0"/>
          </a:endParaRPr>
        </a:p>
      </dsp:txBody>
      <dsp:txXfrm>
        <a:off x="0" y="3598710"/>
        <a:ext cx="8229600" cy="888300"/>
      </dsp:txXfrm>
    </dsp:sp>
    <dsp:sp modelId="{0900D408-9ABA-4692-8B4E-25FD2FEDE3F7}">
      <dsp:nvSpPr>
        <dsp:cNvPr id="0" name=""/>
        <dsp:cNvSpPr/>
      </dsp:nvSpPr>
      <dsp:spPr>
        <a:xfrm>
          <a:off x="411480" y="3244470"/>
          <a:ext cx="3627122" cy="70848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Leaf Nodes</a:t>
          </a:r>
        </a:p>
      </dsp:txBody>
      <dsp:txXfrm>
        <a:off x="411480" y="3244470"/>
        <a:ext cx="3627122" cy="70848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40000"/>
          <a:ext cx="8305800" cy="3780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35082" y="35860"/>
          <a:ext cx="7158793"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A table can be logically divided into smaller groups of rows. </a:t>
          </a:r>
          <a:endParaRPr lang="en-US" sz="1600" b="1" kern="1200" dirty="0">
            <a:latin typeface="Calibri" pitchFamily="34" charset="0"/>
            <a:cs typeface="Calibri" pitchFamily="34" charset="0"/>
          </a:endParaRPr>
        </a:p>
      </dsp:txBody>
      <dsp:txXfrm>
        <a:off x="435082" y="35860"/>
        <a:ext cx="7158793" cy="442800"/>
      </dsp:txXfrm>
    </dsp:sp>
    <dsp:sp modelId="{C6EBB0DE-782D-4729-AC1B-AFD6DD05183B}">
      <dsp:nvSpPr>
        <dsp:cNvPr id="0" name=""/>
        <dsp:cNvSpPr/>
      </dsp:nvSpPr>
      <dsp:spPr>
        <a:xfrm>
          <a:off x="0" y="920400"/>
          <a:ext cx="8305800" cy="378000"/>
        </a:xfrm>
        <a:prstGeom prst="rect">
          <a:avLst/>
        </a:prstGeom>
        <a:solidFill>
          <a:srgbClr val="FFFFFF">
            <a:alpha val="0"/>
          </a:srgb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15290" y="699000"/>
          <a:ext cx="6644656" cy="442800"/>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This division is referred to as partitioning.</a:t>
          </a:r>
          <a:endParaRPr lang="en-US" sz="1600" b="1" kern="1200" dirty="0">
            <a:latin typeface="Calibri" pitchFamily="34" charset="0"/>
            <a:cs typeface="Calibri" pitchFamily="34" charset="0"/>
          </a:endParaRPr>
        </a:p>
      </dsp:txBody>
      <dsp:txXfrm>
        <a:off x="415290" y="699000"/>
        <a:ext cx="6644656" cy="442800"/>
      </dsp:txXfrm>
    </dsp:sp>
    <dsp:sp modelId="{651F067F-7FD3-49A0-930F-C390710D14CC}">
      <dsp:nvSpPr>
        <dsp:cNvPr id="0" name=""/>
        <dsp:cNvSpPr/>
      </dsp:nvSpPr>
      <dsp:spPr>
        <a:xfrm>
          <a:off x="0" y="1600800"/>
          <a:ext cx="8305800" cy="378000"/>
        </a:xfrm>
        <a:prstGeom prst="rect">
          <a:avLst/>
        </a:prstGeom>
        <a:solidFill>
          <a:srgbClr val="FFFFFF">
            <a:alpha val="0"/>
          </a:srgb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15290" y="1379400"/>
          <a:ext cx="7752060" cy="442800"/>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Tables are partitioned in order to carry out maintenance operations more efficiently.</a:t>
          </a:r>
          <a:endParaRPr lang="en-US" sz="1600" b="1" kern="1200" dirty="0">
            <a:latin typeface="Calibri" pitchFamily="34" charset="0"/>
            <a:cs typeface="Calibri" pitchFamily="34" charset="0"/>
          </a:endParaRPr>
        </a:p>
      </dsp:txBody>
      <dsp:txXfrm>
        <a:off x="415290" y="1379400"/>
        <a:ext cx="7752060" cy="442800"/>
      </dsp:txXfrm>
    </dsp:sp>
    <dsp:sp modelId="{F50AFCC0-5C68-4512-ACDD-23FE4FACC4F8}">
      <dsp:nvSpPr>
        <dsp:cNvPr id="0" name=""/>
        <dsp:cNvSpPr/>
      </dsp:nvSpPr>
      <dsp:spPr>
        <a:xfrm>
          <a:off x="0" y="2281200"/>
          <a:ext cx="8305800" cy="378000"/>
        </a:xfrm>
        <a:prstGeom prst="rect">
          <a:avLst/>
        </a:prstGeom>
        <a:solidFill>
          <a:srgbClr val="FFFFFF">
            <a:alpha val="0"/>
          </a:srgb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15290" y="2059800"/>
          <a:ext cx="5814060" cy="442800"/>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By default, a table has a single partition. </a:t>
          </a:r>
          <a:endParaRPr lang="en-US" sz="1600" b="1" kern="1200" dirty="0">
            <a:latin typeface="Calibri" pitchFamily="34" charset="0"/>
            <a:cs typeface="Calibri" pitchFamily="34" charset="0"/>
          </a:endParaRPr>
        </a:p>
      </dsp:txBody>
      <dsp:txXfrm>
        <a:off x="415290" y="2059800"/>
        <a:ext cx="5814060" cy="442800"/>
      </dsp:txXfrm>
    </dsp:sp>
    <dsp:sp modelId="{2086B887-67F7-4A1B-BADA-8683DBD47710}">
      <dsp:nvSpPr>
        <dsp:cNvPr id="0" name=""/>
        <dsp:cNvSpPr/>
      </dsp:nvSpPr>
      <dsp:spPr>
        <a:xfrm>
          <a:off x="0" y="2961600"/>
          <a:ext cx="8305800" cy="378000"/>
        </a:xfrm>
        <a:prstGeom prst="rect">
          <a:avLst/>
        </a:prstGeom>
        <a:solidFill>
          <a:srgbClr val="FFFFFF">
            <a:alpha val="0"/>
          </a:srgb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15290" y="2740200"/>
          <a:ext cx="7435659" cy="442800"/>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When partitions are created in a table with a heap structure, each partition will contain data in an individual heap structure. </a:t>
          </a:r>
          <a:endParaRPr lang="en-US" sz="1600" b="1" kern="1200" dirty="0">
            <a:latin typeface="Calibri" pitchFamily="34" charset="0"/>
            <a:cs typeface="Calibri" pitchFamily="34" charset="0"/>
          </a:endParaRPr>
        </a:p>
      </dsp:txBody>
      <dsp:txXfrm>
        <a:off x="415290" y="2740200"/>
        <a:ext cx="7435659" cy="442800"/>
      </dsp:txXfrm>
    </dsp:sp>
    <dsp:sp modelId="{2EBB4B53-46AB-41C5-859C-D0BE6E1B248C}">
      <dsp:nvSpPr>
        <dsp:cNvPr id="0" name=""/>
        <dsp:cNvSpPr/>
      </dsp:nvSpPr>
      <dsp:spPr>
        <a:xfrm>
          <a:off x="0" y="3642000"/>
          <a:ext cx="8305800" cy="3780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15290" y="3420600"/>
          <a:ext cx="7119258" cy="4428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For example, if a heap has three partitions, then there are three heap structures present, one in each partition as shown in the following figure:</a:t>
          </a:r>
        </a:p>
      </dsp:txBody>
      <dsp:txXfrm>
        <a:off x="415290" y="3420600"/>
        <a:ext cx="7119258" cy="44280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407579"/>
          <a:ext cx="7620000" cy="5544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99158" y="108175"/>
          <a:ext cx="5959518" cy="6494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Key columns that are searched on extensively. </a:t>
          </a:r>
          <a:endParaRPr lang="en-US" sz="1600" b="1" kern="1200" dirty="0">
            <a:latin typeface="Calibri" pitchFamily="34" charset="0"/>
            <a:cs typeface="Calibri" pitchFamily="34" charset="0"/>
          </a:endParaRPr>
        </a:p>
      </dsp:txBody>
      <dsp:txXfrm>
        <a:off x="399158" y="108175"/>
        <a:ext cx="5959518" cy="649440"/>
      </dsp:txXfrm>
    </dsp:sp>
    <dsp:sp modelId="{C6EBB0DE-782D-4729-AC1B-AFD6DD05183B}">
      <dsp:nvSpPr>
        <dsp:cNvPr id="0" name=""/>
        <dsp:cNvSpPr/>
      </dsp:nvSpPr>
      <dsp:spPr>
        <a:xfrm>
          <a:off x="0" y="1405499"/>
          <a:ext cx="7620000" cy="554400"/>
        </a:xfrm>
        <a:prstGeom prst="rect">
          <a:avLst/>
        </a:prstGeom>
        <a:solidFill>
          <a:srgbClr val="FFFFFF">
            <a:alpha val="0"/>
          </a:srgb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1000" y="1080779"/>
          <a:ext cx="5943569" cy="64944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Columns used in queries that return large resultsets.</a:t>
          </a:r>
          <a:endParaRPr lang="en-US" sz="1600" b="1" kern="1200" dirty="0">
            <a:latin typeface="Calibri" pitchFamily="34" charset="0"/>
            <a:cs typeface="Calibri" pitchFamily="34" charset="0"/>
          </a:endParaRPr>
        </a:p>
      </dsp:txBody>
      <dsp:txXfrm>
        <a:off x="381000" y="1080779"/>
        <a:ext cx="5943569" cy="649440"/>
      </dsp:txXfrm>
    </dsp:sp>
    <dsp:sp modelId="{651F067F-7FD3-49A0-930F-C390710D14CC}">
      <dsp:nvSpPr>
        <dsp:cNvPr id="0" name=""/>
        <dsp:cNvSpPr/>
      </dsp:nvSpPr>
      <dsp:spPr>
        <a:xfrm>
          <a:off x="0" y="2403419"/>
          <a:ext cx="7620000" cy="554400"/>
        </a:xfrm>
        <a:prstGeom prst="rect">
          <a:avLst/>
        </a:prstGeom>
        <a:solidFill>
          <a:srgbClr val="FFFFFF">
            <a:alpha val="0"/>
          </a:srgb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81000" y="2078699"/>
          <a:ext cx="5993442" cy="64944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Columns having unique data.</a:t>
          </a:r>
          <a:endParaRPr lang="en-US" sz="1600" b="1" kern="1200" dirty="0">
            <a:latin typeface="Calibri" pitchFamily="34" charset="0"/>
            <a:cs typeface="Calibri" pitchFamily="34" charset="0"/>
          </a:endParaRPr>
        </a:p>
      </dsp:txBody>
      <dsp:txXfrm>
        <a:off x="381000" y="2078699"/>
        <a:ext cx="5993442" cy="649440"/>
      </dsp:txXfrm>
    </dsp:sp>
    <dsp:sp modelId="{F50AFCC0-5C68-4512-ACDD-23FE4FACC4F8}">
      <dsp:nvSpPr>
        <dsp:cNvPr id="0" name=""/>
        <dsp:cNvSpPr/>
      </dsp:nvSpPr>
      <dsp:spPr>
        <a:xfrm>
          <a:off x="0" y="3401340"/>
          <a:ext cx="7620000" cy="5544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381000" y="3076620"/>
          <a:ext cx="5928207" cy="6494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Columns used in table join.</a:t>
          </a:r>
          <a:endParaRPr lang="en-US" sz="1600" b="1" kern="1200" dirty="0">
            <a:latin typeface="Calibri" pitchFamily="34" charset="0"/>
            <a:cs typeface="Calibri" pitchFamily="34" charset="0"/>
          </a:endParaRPr>
        </a:p>
      </dsp:txBody>
      <dsp:txXfrm>
        <a:off x="381000" y="3076620"/>
        <a:ext cx="5928207" cy="64944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97900"/>
          <a:ext cx="7620000" cy="453600"/>
        </a:xfrm>
        <a:prstGeom prst="rect">
          <a:avLst/>
        </a:prstGeom>
        <a:solidFill>
          <a:srgbClr val="FFFFFF">
            <a:alpha val="0"/>
          </a:srgb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98768" y="52932"/>
          <a:ext cx="6730209"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The data rows of the table are not physically stored in the order defined by their nonclustered keys.</a:t>
          </a:r>
          <a:endParaRPr lang="en-US" sz="1600" b="1" kern="1200" dirty="0">
            <a:latin typeface="Calibri" pitchFamily="34" charset="0"/>
            <a:cs typeface="Calibri" pitchFamily="34" charset="0"/>
          </a:endParaRPr>
        </a:p>
      </dsp:txBody>
      <dsp:txXfrm>
        <a:off x="398768" y="52932"/>
        <a:ext cx="6730209" cy="531360"/>
      </dsp:txXfrm>
    </dsp:sp>
    <dsp:sp modelId="{C6EBB0DE-782D-4729-AC1B-AFD6DD05183B}">
      <dsp:nvSpPr>
        <dsp:cNvPr id="0" name=""/>
        <dsp:cNvSpPr/>
      </dsp:nvSpPr>
      <dsp:spPr>
        <a:xfrm>
          <a:off x="0" y="1114380"/>
          <a:ext cx="7620000" cy="453600"/>
        </a:xfrm>
        <a:prstGeom prst="rect">
          <a:avLst/>
        </a:prstGeom>
        <a:solidFill>
          <a:srgbClr val="FFFFFF">
            <a:alpha val="0"/>
          </a:srgb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0627" y="848700"/>
          <a:ext cx="6712198" cy="53136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In a nonclustered index structure, the leaf level contains index rows.</a:t>
          </a:r>
          <a:endParaRPr lang="en-US" sz="1600" b="1" kern="1200" dirty="0">
            <a:latin typeface="Calibri" pitchFamily="34" charset="0"/>
            <a:cs typeface="Calibri" pitchFamily="34" charset="0"/>
          </a:endParaRPr>
        </a:p>
      </dsp:txBody>
      <dsp:txXfrm>
        <a:off x="380627" y="848700"/>
        <a:ext cx="6712198" cy="53136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83140"/>
          <a:ext cx="7620000" cy="428400"/>
        </a:xfrm>
        <a:prstGeom prst="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399158" y="51781"/>
          <a:ext cx="6721533" cy="5018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marL="0" lvl="0" indent="0" algn="l" defTabSz="711200">
            <a:lnSpc>
              <a:spcPct val="90000"/>
            </a:lnSpc>
            <a:spcBef>
              <a:spcPct val="0"/>
            </a:spcBef>
            <a:spcAft>
              <a:spcPct val="35000"/>
            </a:spcAft>
          </a:pPr>
          <a:r>
            <a:rPr lang="en-US" sz="1600" b="1" kern="1200" dirty="0" smtClean="0">
              <a:latin typeface="Calibri" pitchFamily="34" charset="0"/>
              <a:cs typeface="Calibri" pitchFamily="34" charset="0"/>
            </a:rPr>
            <a:t>When a clustered index is re-created or the </a:t>
          </a:r>
          <a:r>
            <a:rPr lang="en-US" sz="1600" b="1" kern="1200" dirty="0" smtClean="0">
              <a:latin typeface="Courier New" pitchFamily="49" charset="0"/>
              <a:cs typeface="Courier New" pitchFamily="49" charset="0"/>
            </a:rPr>
            <a:t>DROP_EXISTING</a:t>
          </a:r>
          <a:r>
            <a:rPr lang="en-US" sz="1600" b="1" kern="1200" dirty="0" smtClean="0">
              <a:latin typeface="Calibri" pitchFamily="34" charset="0"/>
              <a:cs typeface="Calibri" pitchFamily="34" charset="0"/>
            </a:rPr>
            <a:t> option is used, SQL Server rebuilds the existing nonclustered indexes.</a:t>
          </a:r>
          <a:endParaRPr lang="en-US" sz="1600" b="1" kern="1200" dirty="0">
            <a:latin typeface="Calibri" pitchFamily="34" charset="0"/>
            <a:cs typeface="Calibri" pitchFamily="34" charset="0"/>
          </a:endParaRPr>
        </a:p>
      </dsp:txBody>
      <dsp:txXfrm>
        <a:off x="399158" y="51781"/>
        <a:ext cx="6721533" cy="501840"/>
      </dsp:txXfrm>
    </dsp:sp>
    <dsp:sp modelId="{C6EBB0DE-782D-4729-AC1B-AFD6DD05183B}">
      <dsp:nvSpPr>
        <dsp:cNvPr id="0" name=""/>
        <dsp:cNvSpPr/>
      </dsp:nvSpPr>
      <dsp:spPr>
        <a:xfrm>
          <a:off x="0" y="1054260"/>
          <a:ext cx="7620000" cy="428400"/>
        </a:xfrm>
        <a:prstGeom prst="rect">
          <a:avLst/>
        </a:prstGeom>
        <a:solidFill>
          <a:schemeClr val="lt1">
            <a:hueOff val="0"/>
            <a:satOff val="0"/>
            <a:lumOff val="0"/>
            <a:alpha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381000" y="803340"/>
          <a:ext cx="6705638" cy="50184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 table can have up to 999 nonclustered indexes.</a:t>
          </a:r>
          <a:endParaRPr lang="en-US" sz="1600" b="1" kern="1200" dirty="0">
            <a:latin typeface="Calibri" pitchFamily="34" charset="0"/>
            <a:cs typeface="Calibri" pitchFamily="34" charset="0"/>
          </a:endParaRPr>
        </a:p>
      </dsp:txBody>
      <dsp:txXfrm>
        <a:off x="381000" y="803340"/>
        <a:ext cx="6705638" cy="501840"/>
      </dsp:txXfrm>
    </dsp:sp>
    <dsp:sp modelId="{651F067F-7FD3-49A0-930F-C390710D14CC}">
      <dsp:nvSpPr>
        <dsp:cNvPr id="0" name=""/>
        <dsp:cNvSpPr/>
      </dsp:nvSpPr>
      <dsp:spPr>
        <a:xfrm>
          <a:off x="0" y="1825380"/>
          <a:ext cx="7620000" cy="428400"/>
        </a:xfrm>
        <a:prstGeom prst="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381000" y="1574460"/>
          <a:ext cx="6655765" cy="50184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Create clustered index before creating a nonclustered index.</a:t>
          </a:r>
          <a:endParaRPr lang="en-US" sz="1600" b="1" kern="1200" dirty="0">
            <a:latin typeface="Calibri" pitchFamily="34" charset="0"/>
            <a:cs typeface="Calibri" pitchFamily="34" charset="0"/>
          </a:endParaRPr>
        </a:p>
      </dsp:txBody>
      <dsp:txXfrm>
        <a:off x="381000" y="1574460"/>
        <a:ext cx="6655765" cy="50184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dirty="0"/>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4/3/2013</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dirty="0"/>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xmlns=""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dirty="0"/>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4/3/2013</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dirty="0"/>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xmlns=""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1</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effectLst>
                  <a:reflection blurRad="6350" stA="55000" endA="300" endPos="45500" dir="5400000" sy="-100000" algn="bl" rotWithShape="0"/>
                </a:effectLst>
                <a:latin typeface="Book Antiqua" pitchFamily="18" charset="0"/>
              </a:rPr>
              <a:t>Introduction to the Web</a:t>
            </a:r>
            <a:endParaRPr lang="en-US" sz="4500" b="1" i="1" dirty="0">
              <a:effectLst>
                <a:reflection blurRad="6350" stA="55000" endA="300" endPos="45500" dir="5400000" sy="-100000" algn="bl" rotWithShape="0"/>
              </a:effectLst>
              <a:latin typeface="Book Antiqua" pitchFamily="18" charset="0"/>
            </a:endParaRP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21336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Session: 11</a:t>
            </a:r>
            <a:endParaRPr lang="en-US" sz="2800" b="1" dirty="0">
              <a:solidFill>
                <a:schemeClr val="bg1"/>
              </a:solidFill>
              <a:latin typeface="Book Antiqua" pitchFamily="18" charset="0"/>
            </a:endParaRPr>
          </a:p>
        </p:txBody>
      </p:sp>
      <p:sp>
        <p:nvSpPr>
          <p:cNvPr id="14" name="Text Box 13"/>
          <p:cNvSpPr txBox="1">
            <a:spLocks noChangeArrowheads="1"/>
          </p:cNvSpPr>
          <p:nvPr userDrawn="1"/>
        </p:nvSpPr>
        <p:spPr bwMode="auto">
          <a:xfrm>
            <a:off x="2514600" y="3743980"/>
            <a:ext cx="2971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Indexes</a:t>
            </a:r>
            <a:endParaRPr lang="en-US" sz="2800" b="1" dirty="0">
              <a:solidFill>
                <a:schemeClr val="bg1"/>
              </a:solidFill>
              <a:latin typeface="Book Antiqua" pitchFamily="18" charset="0"/>
            </a:endParaRP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smtClean="0">
                <a:solidFill>
                  <a:schemeClr val="bg1"/>
                </a:solidFill>
                <a:latin typeface="Book Antiqua" pitchFamily="18" charset="0"/>
              </a:rPr>
              <a:t>Data Management Using Microsoft SQL Server</a:t>
            </a:r>
            <a:endParaRPr lang="en-US" sz="3600" b="1" dirty="0">
              <a:solidFill>
                <a:schemeClr val="bg1"/>
              </a:solidFill>
              <a:latin typeface="Book Antiqua"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smtClean="0"/>
              <a:t>Indexes/ Session 11 </a:t>
            </a:r>
            <a:endParaRPr lang="en-US" dirty="0"/>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smtClean="0"/>
              <a:t>Indexes/ Session 11 </a:t>
            </a:r>
            <a:endParaRPr lang="en-US" dirty="0"/>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dirty="0"/>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dirty="0" smtClean="0"/>
              <a:t>Indexes/ Session 11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Aptech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Indexes/ Session 11 </a:t>
            </a:r>
            <a:endParaRPr lang="en-US" dirty="0"/>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smtClean="0"/>
              <a:t>Indexes/ Session 11 </a:t>
            </a:r>
            <a:endParaRPr lang="en-US" dirty="0"/>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dirty="0" smtClean="0"/>
              <a:t>Indexes/ Session 11 </a:t>
            </a:r>
            <a:endParaRPr lang="en-US" dirty="0"/>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smtClean="0"/>
              <a:t>Indexes/ Session 11 </a:t>
            </a:r>
            <a:endParaRPr lang="en-US" dirty="0"/>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smtClean="0"/>
              <a:t>Indexes/ Session 11 </a:t>
            </a:r>
            <a:endParaRPr lang="en-US" dirty="0"/>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dirty="0" smtClean="0"/>
              <a:t>Indexes/ Session 11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Indexes/ Session 11 </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4.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Indexes 2-3</a:t>
            </a:r>
            <a:endParaRPr lang="en-US" dirty="0"/>
          </a:p>
        </p:txBody>
      </p:sp>
      <p:sp>
        <p:nvSpPr>
          <p:cNvPr id="5" name="TextBox 4"/>
          <p:cNvSpPr txBox="1"/>
          <p:nvPr/>
        </p:nvSpPr>
        <p:spPr>
          <a:xfrm>
            <a:off x="381000" y="1002268"/>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are automatically created when </a:t>
            </a:r>
            <a:r>
              <a:rPr lang="en-US" sz="1800" dirty="0" smtClean="0">
                <a:cs typeface="Courier New" pitchFamily="49" charset="0"/>
              </a:rPr>
              <a:t>PRIMARY KEY</a:t>
            </a:r>
            <a:r>
              <a:rPr lang="en-US" sz="1800" dirty="0" smtClean="0">
                <a:latin typeface="Calibri" pitchFamily="34" charset="0"/>
                <a:cs typeface="Courier New" pitchFamily="49" charset="0"/>
              </a:rPr>
              <a:t> </a:t>
            </a:r>
            <a:r>
              <a:rPr lang="en-US" sz="1800" dirty="0" smtClean="0">
                <a:latin typeface="Calibri" pitchFamily="34" charset="0"/>
                <a:cs typeface="Calibri" pitchFamily="34" charset="0"/>
              </a:rPr>
              <a:t>and </a:t>
            </a:r>
            <a:r>
              <a:rPr lang="en-US" sz="1800" dirty="0" smtClean="0">
                <a:cs typeface="Courier New" pitchFamily="49" charset="0"/>
              </a:rPr>
              <a:t>UNIQUE</a:t>
            </a:r>
            <a:r>
              <a:rPr lang="en-US" sz="1800" dirty="0" smtClean="0">
                <a:latin typeface="Calibri" pitchFamily="34" charset="0"/>
                <a:cs typeface="Calibri" pitchFamily="34" charset="0"/>
              </a:rPr>
              <a:t> constraints are defined on a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reduce disk I/O operations and consume fewer system resources.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CREATE INDEX</a:t>
            </a:r>
            <a:r>
              <a:rPr lang="en-US" sz="1800" dirty="0" smtClean="0">
                <a:latin typeface="Calibri" pitchFamily="34" charset="0"/>
                <a:cs typeface="Calibri" pitchFamily="34" charset="0"/>
              </a:rPr>
              <a:t> statement is used to create an index.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creating an index is as follows: </a:t>
            </a:r>
          </a:p>
        </p:txBody>
      </p:sp>
      <p:sp>
        <p:nvSpPr>
          <p:cNvPr id="6" name="Rounded Rectangle 5"/>
          <p:cNvSpPr/>
          <p:nvPr/>
        </p:nvSpPr>
        <p:spPr>
          <a:xfrm>
            <a:off x="838200" y="2590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3084731"/>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INDEX &lt;index_name&gt; ON &lt;table_name&gt; (&lt;column_name&gt;)</a:t>
            </a:r>
          </a:p>
          <a:p>
            <a:endParaRPr lang="en-US" dirty="0"/>
          </a:p>
        </p:txBody>
      </p:sp>
      <p:sp>
        <p:nvSpPr>
          <p:cNvPr id="8" name="TextBox 7"/>
          <p:cNvSpPr txBox="1"/>
          <p:nvPr/>
        </p:nvSpPr>
        <p:spPr>
          <a:xfrm>
            <a:off x="762000" y="3846731"/>
            <a:ext cx="7543800" cy="1200329"/>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index_name</a:t>
            </a:r>
            <a:r>
              <a:rPr lang="en-US" sz="1800" dirty="0" smtClean="0">
                <a:latin typeface="Calibri" pitchFamily="34" charset="0"/>
                <a:cs typeface="Calibri" pitchFamily="34" charset="0"/>
              </a:rPr>
              <a:t>: specifies the name of the index.</a:t>
            </a:r>
          </a:p>
          <a:p>
            <a:pPr marL="231775">
              <a:lnSpc>
                <a:spcPct val="100000"/>
              </a:lnSpc>
              <a:spcBef>
                <a:spcPts val="0"/>
              </a:spcBef>
            </a:pPr>
            <a:r>
              <a:rPr lang="en-US" sz="1800" dirty="0" smtClean="0">
                <a:cs typeface="Courier New" pitchFamily="49" charset="0"/>
              </a:rPr>
              <a:t>table_name</a:t>
            </a:r>
            <a:r>
              <a:rPr lang="en-US" sz="1800" dirty="0" smtClean="0">
                <a:latin typeface="Calibri" pitchFamily="34" charset="0"/>
                <a:cs typeface="Calibri" pitchFamily="34" charset="0"/>
              </a:rPr>
              <a:t>: specifies the name of the table.</a:t>
            </a:r>
          </a:p>
          <a:p>
            <a:pPr marL="231775">
              <a:lnSpc>
                <a:spcPct val="100000"/>
              </a:lnSpc>
              <a:spcBef>
                <a:spcPts val="0"/>
              </a:spcBef>
            </a:pPr>
            <a:r>
              <a:rPr lang="en-US" sz="1800" dirty="0" smtClean="0">
                <a:cs typeface="Courier New" pitchFamily="49" charset="0"/>
              </a:rPr>
              <a:t>column_name</a:t>
            </a:r>
            <a:r>
              <a:rPr lang="en-US" sz="1800" dirty="0" smtClean="0">
                <a:latin typeface="Calibri" pitchFamily="34" charset="0"/>
                <a:cs typeface="Calibri" pitchFamily="34" charset="0"/>
              </a:rPr>
              <a:t>: specifies the name of the column.</a:t>
            </a:r>
          </a:p>
        </p:txBody>
      </p:sp>
      <p:sp>
        <p:nvSpPr>
          <p:cNvPr id="9" name="TextBox 8"/>
          <p:cNvSpPr txBox="1"/>
          <p:nvPr/>
        </p:nvSpPr>
        <p:spPr>
          <a:xfrm>
            <a:off x="381000" y="50292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an index, </a:t>
            </a:r>
            <a:r>
              <a:rPr lang="en-US" sz="1800" b="1" dirty="0" smtClean="0">
                <a:cs typeface="Courier New" pitchFamily="49" charset="0"/>
              </a:rPr>
              <a:t>IX_Country</a:t>
            </a:r>
            <a:r>
              <a:rPr lang="en-US" sz="1800" dirty="0" smtClean="0">
                <a:latin typeface="Calibri" pitchFamily="34" charset="0"/>
                <a:cs typeface="Calibri" pitchFamily="34" charset="0"/>
              </a:rPr>
              <a:t> on the </a:t>
            </a:r>
            <a:r>
              <a:rPr lang="en-US" sz="1800" b="1" dirty="0" smtClean="0">
                <a:cs typeface="Courier New" pitchFamily="49" charset="0"/>
              </a:rPr>
              <a:t>Country</a:t>
            </a:r>
            <a:r>
              <a:rPr lang="en-US" sz="1800" dirty="0" smtClean="0">
                <a:latin typeface="Calibri" pitchFamily="34" charset="0"/>
                <a:cs typeface="Calibri" pitchFamily="34" charset="0"/>
              </a:rPr>
              <a:t> column in the </a:t>
            </a:r>
            <a:r>
              <a:rPr lang="en-US" sz="1800" b="1" dirty="0" smtClean="0">
                <a:cs typeface="Courier New" pitchFamily="49" charset="0"/>
              </a:rPr>
              <a:t>Customer_Details</a:t>
            </a:r>
            <a:r>
              <a:rPr lang="en-US" sz="1800" dirty="0" smtClean="0">
                <a:latin typeface="Calibri" pitchFamily="34" charset="0"/>
                <a:cs typeface="Calibri" pitchFamily="34" charset="0"/>
              </a:rPr>
              <a:t> table:</a:t>
            </a:r>
          </a:p>
        </p:txBody>
      </p:sp>
      <p:sp>
        <p:nvSpPr>
          <p:cNvPr id="10" name="TextBox 9"/>
          <p:cNvSpPr txBox="1"/>
          <p:nvPr/>
        </p:nvSpPr>
        <p:spPr>
          <a:xfrm>
            <a:off x="838200" y="5716792"/>
            <a:ext cx="76962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INDEX IX_Country ON Customer_Details(Country);</a:t>
            </a:r>
          </a:p>
          <a:p>
            <a:r>
              <a:rPr lang="en-US" dirty="0" smtClean="0"/>
              <a:t>GO</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Indexes 3-3</a:t>
            </a:r>
            <a:endParaRPr lang="en-US" dirty="0"/>
          </a:p>
        </p:txBody>
      </p:sp>
      <p:sp>
        <p:nvSpPr>
          <p:cNvPr id="5" name="TextBox 4"/>
          <p:cNvSpPr txBox="1"/>
          <p:nvPr/>
        </p:nvSpPr>
        <p:spPr>
          <a:xfrm>
            <a:off x="381000" y="10022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indexed table of </a:t>
            </a:r>
            <a:r>
              <a:rPr lang="en-US" sz="1800" b="1" dirty="0" smtClean="0">
                <a:cs typeface="Courier New" pitchFamily="49" charset="0"/>
              </a:rPr>
              <a:t>Customer_Details</a:t>
            </a:r>
            <a:r>
              <a:rPr lang="en-US" sz="1800" dirty="0" smtClean="0">
                <a:latin typeface="Calibri" pitchFamily="34" charset="0"/>
                <a:cs typeface="Courier New" pitchFamily="49" charset="0"/>
              </a:rPr>
              <a:t>:</a:t>
            </a:r>
            <a:endParaRPr lang="en-US" sz="1800" dirty="0" smtClean="0">
              <a:latin typeface="Calibri" pitchFamily="34" charset="0"/>
              <a:cs typeface="Calibri" pitchFamily="34" charset="0"/>
            </a:endParaRPr>
          </a:p>
        </p:txBody>
      </p:sp>
      <p:pic>
        <p:nvPicPr>
          <p:cNvPr id="6" name="Picture 5" descr="Figure 11.5.tif"/>
          <p:cNvPicPr>
            <a:picLocks noChangeAspect="1"/>
          </p:cNvPicPr>
          <p:nvPr/>
        </p:nvPicPr>
        <p:blipFill>
          <a:blip r:embed="rId2" cstate="print"/>
          <a:stretch>
            <a:fillRect/>
          </a:stretch>
        </p:blipFill>
        <p:spPr>
          <a:xfrm>
            <a:off x="1447800" y="1371600"/>
            <a:ext cx="6351044" cy="2012849"/>
          </a:xfrm>
          <a:prstGeom prst="rect">
            <a:avLst/>
          </a:prstGeom>
        </p:spPr>
      </p:pic>
      <p:sp>
        <p:nvSpPr>
          <p:cNvPr id="7" name="TextBox 6"/>
          <p:cNvSpPr txBox="1"/>
          <p:nvPr/>
        </p:nvSpPr>
        <p:spPr>
          <a:xfrm>
            <a:off x="381000" y="34290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point to the location of a row on a data page instead of searching through the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Consider the following facts and guidelines about indexes:</a:t>
            </a:r>
          </a:p>
        </p:txBody>
      </p:sp>
      <p:graphicFrame>
        <p:nvGraphicFramePr>
          <p:cNvPr id="8" name="Diagram 7"/>
          <p:cNvGraphicFramePr/>
          <p:nvPr/>
        </p:nvGraphicFramePr>
        <p:xfrm>
          <a:off x="838200" y="4343400"/>
          <a:ext cx="76200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Scenario</a:t>
            </a:r>
            <a:endParaRPr lang="en-US" dirty="0"/>
          </a:p>
        </p:txBody>
      </p:sp>
      <p:sp>
        <p:nvSpPr>
          <p:cNvPr id="5" name="TextBox 4"/>
          <p:cNvSpPr txBox="1"/>
          <p:nvPr/>
        </p:nvSpPr>
        <p:spPr>
          <a:xfrm>
            <a:off x="381000" y="1002268"/>
            <a:ext cx="8382000" cy="397031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telephone directory, where a large amount of data is stored and is frequently accessed, the storage of data is done in an alphabetical order.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such data were unsorted, it would be nearly impossible to search for a specific telephone number.</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Similarly, in a database table having a large number of records that are frequently accessed, the data is to be sorted for fast retrieval.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an index is created on the table, the index either physically or logically sorts the records.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Thus, searching for a specific record becomes faster and there is less strain on system resources.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Accessing Data Group-wise</a:t>
            </a:r>
            <a:endParaRPr lang="en-US" dirty="0"/>
          </a:p>
        </p:txBody>
      </p:sp>
      <p:sp>
        <p:nvSpPr>
          <p:cNvPr id="5" name="TextBox 4"/>
          <p:cNvSpPr txBox="1"/>
          <p:nvPr/>
        </p:nvSpPr>
        <p:spPr>
          <a:xfrm>
            <a:off x="381000" y="1002268"/>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are useful when data needs to be accessed group-wise.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you want to make modifications to the conveyance allowance for all employees based on the department they work in.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Here, you wish to make the changes for all employees in one department before moving on to employees in another department.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this case, an index can be created as shown in the following figure on the </a:t>
            </a:r>
            <a:r>
              <a:rPr lang="en-US" sz="1800" dirty="0" smtClean="0">
                <a:cs typeface="Courier New" pitchFamily="49" charset="0"/>
              </a:rPr>
              <a:t>Department</a:t>
            </a:r>
            <a:r>
              <a:rPr lang="en-US" sz="1800" dirty="0" smtClean="0">
                <a:latin typeface="Calibri" pitchFamily="34" charset="0"/>
                <a:cs typeface="Calibri" pitchFamily="34" charset="0"/>
              </a:rPr>
              <a:t> column before accessing the records:</a:t>
            </a:r>
          </a:p>
        </p:txBody>
      </p:sp>
      <p:pic>
        <p:nvPicPr>
          <p:cNvPr id="6" name="Picture 5" descr="Figure 11.6.tif"/>
          <p:cNvPicPr>
            <a:picLocks noChangeAspect="1"/>
          </p:cNvPicPr>
          <p:nvPr/>
        </p:nvPicPr>
        <p:blipFill>
          <a:blip r:embed="rId2" cstate="print"/>
          <a:stretch>
            <a:fillRect/>
          </a:stretch>
        </p:blipFill>
        <p:spPr>
          <a:xfrm>
            <a:off x="2057400" y="3048000"/>
            <a:ext cx="5410200" cy="2513830"/>
          </a:xfrm>
          <a:prstGeom prst="rect">
            <a:avLst/>
          </a:prstGeom>
        </p:spPr>
      </p:pic>
      <p:sp>
        <p:nvSpPr>
          <p:cNvPr id="7" name="TextBox 6"/>
          <p:cNvSpPr txBox="1"/>
          <p:nvPr/>
        </p:nvSpPr>
        <p:spPr>
          <a:xfrm>
            <a:off x="381000" y="5629870"/>
            <a:ext cx="8001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index will create logical chunks of data rows based on the department.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again will limit the amount of data actually scanned during query retrieval.</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Hence, retrieval will be faster and there will be less strain on system resources.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 Architecture</a:t>
            </a:r>
            <a:endParaRPr lang="en-US" dirty="0"/>
          </a:p>
        </p:txBody>
      </p:sp>
      <p:sp>
        <p:nvSpPr>
          <p:cNvPr id="5" name="TextBox 4"/>
          <p:cNvSpPr txBox="1"/>
          <p:nvPr/>
        </p:nvSpPr>
        <p:spPr>
          <a:xfrm>
            <a:off x="381000" y="1002268"/>
            <a:ext cx="8382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SQL Server 2012, data in the database can be stored either in a sorted manner or at random.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data is stored in a sorted manner, the data is said to be present in a clustered structure.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it is stored at random, it is said to be present in a heap structure.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an example demonstrating index architecture: </a:t>
            </a:r>
          </a:p>
        </p:txBody>
      </p:sp>
      <p:pic>
        <p:nvPicPr>
          <p:cNvPr id="6" name="Picture 5" descr="Figure 11.7.tif"/>
          <p:cNvPicPr>
            <a:picLocks noChangeAspect="1"/>
          </p:cNvPicPr>
          <p:nvPr/>
        </p:nvPicPr>
        <p:blipFill>
          <a:blip r:embed="rId2" cstate="print"/>
          <a:stretch>
            <a:fillRect/>
          </a:stretch>
        </p:blipFill>
        <p:spPr>
          <a:xfrm>
            <a:off x="2438400" y="2743200"/>
            <a:ext cx="4343400" cy="385596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B-Tree</a:t>
            </a:r>
            <a:endParaRPr lang="en-US" dirty="0"/>
          </a:p>
        </p:txBody>
      </p:sp>
      <p:sp>
        <p:nvSpPr>
          <p:cNvPr id="5" name="TextBox 4"/>
          <p:cNvSpPr txBox="1"/>
          <p:nvPr/>
        </p:nvSpPr>
        <p:spPr>
          <a:xfrm>
            <a:off x="381000" y="1002268"/>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SQL Server, all indexes are structured in the form of B-Trees.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B-Tree structure can be visualized as an inverted tree with the root right at the top, splitting into branches and then, into leaves right at the bottom as shown in the following figure:</a:t>
            </a:r>
          </a:p>
        </p:txBody>
      </p:sp>
      <p:pic>
        <p:nvPicPr>
          <p:cNvPr id="6" name="Picture 5" descr="Figure 11.8.tif"/>
          <p:cNvPicPr>
            <a:picLocks noChangeAspect="1"/>
          </p:cNvPicPr>
          <p:nvPr/>
        </p:nvPicPr>
        <p:blipFill>
          <a:blip r:embed="rId2" cstate="print"/>
          <a:stretch>
            <a:fillRect/>
          </a:stretch>
        </p:blipFill>
        <p:spPr>
          <a:xfrm>
            <a:off x="2133600" y="2209800"/>
            <a:ext cx="5698901" cy="2357021"/>
          </a:xfrm>
          <a:prstGeom prst="rect">
            <a:avLst/>
          </a:prstGeom>
        </p:spPr>
      </p:pic>
      <p:sp>
        <p:nvSpPr>
          <p:cNvPr id="7" name="TextBox 6"/>
          <p:cNvSpPr txBox="1"/>
          <p:nvPr/>
        </p:nvSpPr>
        <p:spPr>
          <a:xfrm>
            <a:off x="381000" y="46482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B-Tree structure, there is a single root node at the top.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node then branches out into the next level, known as the first intermediate level.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nodes at the first intermediate level can branch out further.</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branching can continue into multiple intermediate levels and then, finally the leaf level.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nodes at the leaf level are known as the leaf nodes.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 B-Tree Structure 1-2</a:t>
            </a:r>
            <a:endParaRPr lang="en-US" dirty="0"/>
          </a:p>
        </p:txBody>
      </p:sp>
      <p:sp>
        <p:nvSpPr>
          <p:cNvPr id="5" name="TextBox 4"/>
          <p:cNvSpPr txBox="1"/>
          <p:nvPr/>
        </p:nvSpPr>
        <p:spPr>
          <a:xfrm>
            <a:off x="381000" y="1002268"/>
            <a:ext cx="83820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the B-Tree structure of an index, the root node consists of an index page.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index page contains pointers that point to the index pages present in the first intermediate level.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These index pages in turn point to the index pages present in the next intermediate level.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There can be multiple intermediate levels in an index B-Tree.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leaf nodes of the index B-Tree have either data pages containing data rows or index pages containing index rows that point to data rows as shown in the following figure:</a:t>
            </a:r>
          </a:p>
        </p:txBody>
      </p:sp>
      <p:pic>
        <p:nvPicPr>
          <p:cNvPr id="6" name="Picture 5" descr="Figure 11.9.tif"/>
          <p:cNvPicPr>
            <a:picLocks noChangeAspect="1"/>
          </p:cNvPicPr>
          <p:nvPr/>
        </p:nvPicPr>
        <p:blipFill>
          <a:blip r:embed="rId2" cstate="print"/>
          <a:stretch>
            <a:fillRect/>
          </a:stretch>
        </p:blipFill>
        <p:spPr>
          <a:xfrm>
            <a:off x="1600200" y="3657600"/>
            <a:ext cx="5867400" cy="242671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 B-Tree Structure 2-2</a:t>
            </a:r>
            <a:endParaRPr lang="en-US" dirty="0"/>
          </a:p>
        </p:txBody>
      </p:sp>
      <p:sp>
        <p:nvSpPr>
          <p:cNvPr id="5" name="TextBox 4"/>
          <p:cNvSpPr txBox="1"/>
          <p:nvPr/>
        </p:nvSpPr>
        <p:spPr>
          <a:xfrm>
            <a:off x="381000" y="10022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Different types of nodes are as follows:</a:t>
            </a:r>
          </a:p>
        </p:txBody>
      </p:sp>
      <p:graphicFrame>
        <p:nvGraphicFramePr>
          <p:cNvPr id="6" name="Diagram 5"/>
          <p:cNvGraphicFramePr/>
          <p:nvPr/>
        </p:nvGraphicFramePr>
        <p:xfrm>
          <a:off x="685800" y="1600200"/>
          <a:ext cx="8229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Heap Structures</a:t>
            </a:r>
            <a:endParaRPr lang="en-US" dirty="0"/>
          </a:p>
        </p:txBody>
      </p:sp>
      <p:sp>
        <p:nvSpPr>
          <p:cNvPr id="5" name="TextBox 4"/>
          <p:cNvSpPr txBox="1"/>
          <p:nvPr/>
        </p:nvSpPr>
        <p:spPr>
          <a:xfrm>
            <a:off x="381000" y="1002268"/>
            <a:ext cx="8382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heap structure, the data pages and records are not arranged in sorted order.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only connection between the data pages is the information recorded in the Index Allocation Map (IAM) pages.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SQL Server 2012, IAM pages are used to scan through a heap structure.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IAM pages map extents that are used by an allocation unit in a part of a database file.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heap can be read by scanning the IAM pages to look for the extents that contain the pages for that heap as shown in the following figure:</a:t>
            </a:r>
          </a:p>
        </p:txBody>
      </p:sp>
      <p:pic>
        <p:nvPicPr>
          <p:cNvPr id="6" name="Picture 5" descr="Figure 11.10.tif"/>
          <p:cNvPicPr>
            <a:picLocks noChangeAspect="1"/>
          </p:cNvPicPr>
          <p:nvPr/>
        </p:nvPicPr>
        <p:blipFill>
          <a:blip r:embed="rId2" cstate="print"/>
          <a:stretch>
            <a:fillRect/>
          </a:stretch>
        </p:blipFill>
        <p:spPr>
          <a:xfrm>
            <a:off x="3048000" y="3352800"/>
            <a:ext cx="3429000" cy="322799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Partitioning of Heap Structures</a:t>
            </a:r>
            <a:endParaRPr lang="en-US" dirty="0"/>
          </a:p>
        </p:txBody>
      </p:sp>
      <p:graphicFrame>
        <p:nvGraphicFramePr>
          <p:cNvPr id="5" name="Diagram 4"/>
          <p:cNvGraphicFramePr/>
          <p:nvPr/>
        </p:nvGraphicFramePr>
        <p:xfrm>
          <a:off x="457200" y="1066800"/>
          <a:ext cx="83058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Figure 11.11.tif"/>
          <p:cNvPicPr>
            <a:picLocks noChangeAspect="1"/>
          </p:cNvPicPr>
          <p:nvPr/>
        </p:nvPicPr>
        <p:blipFill>
          <a:blip r:embed="rId7" cstate="print"/>
          <a:stretch>
            <a:fillRect/>
          </a:stretch>
        </p:blipFill>
        <p:spPr>
          <a:xfrm>
            <a:off x="2514600" y="5181600"/>
            <a:ext cx="3933371" cy="13716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304800" y="1143000"/>
            <a:ext cx="8229599" cy="2825389"/>
          </a:xfrm>
          <a:prstGeom prst="rect">
            <a:avLst/>
          </a:prstGeom>
          <a:noFill/>
        </p:spPr>
        <p:txBody>
          <a:bodyPr wrap="square" rtlCol="0">
            <a:spAutoFit/>
          </a:bodyPr>
          <a:lstStyle/>
          <a:p>
            <a:pPr marL="341313" indent="-341313">
              <a:buFont typeface="Calibri" pitchFamily="34" charset="0"/>
              <a:buChar char="●"/>
            </a:pPr>
            <a:r>
              <a:rPr lang="en-US" sz="2400" dirty="0" smtClean="0">
                <a:latin typeface="Calibri" pitchFamily="34" charset="0"/>
                <a:cs typeface="Calibri" pitchFamily="34" charset="0"/>
              </a:rPr>
              <a:t>Define and explain indexes</a:t>
            </a:r>
          </a:p>
          <a:p>
            <a:pPr marL="341313" indent="-341313">
              <a:buFont typeface="Calibri" pitchFamily="34" charset="0"/>
              <a:buChar char="●"/>
            </a:pPr>
            <a:r>
              <a:rPr lang="en-US" sz="2400" dirty="0" smtClean="0">
                <a:latin typeface="Calibri" pitchFamily="34" charset="0"/>
                <a:cs typeface="Calibri" pitchFamily="34" charset="0"/>
              </a:rPr>
              <a:t>Describe the performance of indexes</a:t>
            </a:r>
          </a:p>
          <a:p>
            <a:pPr marL="341313" indent="-341313">
              <a:buFont typeface="Calibri" pitchFamily="34" charset="0"/>
              <a:buChar char="●"/>
            </a:pPr>
            <a:r>
              <a:rPr lang="en-US" sz="2400" dirty="0" smtClean="0">
                <a:latin typeface="Calibri" pitchFamily="34" charset="0"/>
                <a:cs typeface="Calibri" pitchFamily="34" charset="0"/>
              </a:rPr>
              <a:t>Explain clustered indexes</a:t>
            </a:r>
          </a:p>
          <a:p>
            <a:pPr marL="341313" indent="-341313">
              <a:buFont typeface="Calibri" pitchFamily="34" charset="0"/>
              <a:buChar char="●"/>
            </a:pPr>
            <a:r>
              <a:rPr lang="en-US" sz="2400" dirty="0" smtClean="0">
                <a:latin typeface="Calibri" pitchFamily="34" charset="0"/>
                <a:cs typeface="Calibri" pitchFamily="34" charset="0"/>
              </a:rPr>
              <a:t>Explain nonclustered indexes</a:t>
            </a:r>
          </a:p>
          <a:p>
            <a:pPr marL="341313" indent="-341313">
              <a:buFont typeface="Calibri" pitchFamily="34" charset="0"/>
              <a:buChar char="●"/>
            </a:pPr>
            <a:r>
              <a:rPr lang="en-US" sz="2400" dirty="0" smtClean="0">
                <a:latin typeface="Calibri" pitchFamily="34" charset="0"/>
                <a:cs typeface="Calibri" pitchFamily="34" charset="0"/>
              </a:rPr>
              <a:t>Explain partitioning of data</a:t>
            </a:r>
          </a:p>
          <a:p>
            <a:pPr marL="341313" indent="-341313">
              <a:buFont typeface="Calibri" pitchFamily="34" charset="0"/>
              <a:buChar char="●"/>
            </a:pPr>
            <a:r>
              <a:rPr lang="en-US" sz="2400" dirty="0" smtClean="0">
                <a:latin typeface="Calibri" pitchFamily="34" charset="0"/>
                <a:cs typeface="Calibri" pitchFamily="34" charset="0"/>
              </a:rPr>
              <a:t>Explain the steps to display query performance data using indexes</a:t>
            </a:r>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Clustered Index Structures</a:t>
            </a:r>
            <a:endParaRPr lang="en-US" dirty="0"/>
          </a:p>
        </p:txBody>
      </p:sp>
      <p:sp>
        <p:nvSpPr>
          <p:cNvPr id="5" name="TextBox 4"/>
          <p:cNvSpPr txBox="1"/>
          <p:nvPr/>
        </p:nvSpPr>
        <p:spPr>
          <a:xfrm>
            <a:off x="381000" y="1002268"/>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causes records to be physically stored in a sorted or sequential order.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determines the actual order in which data is stored in the database. Hence, you can create only one clustered index in a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Uniqueness of a value in a clustered index is maintained explicitly using the </a:t>
            </a:r>
            <a:r>
              <a:rPr lang="en-US" sz="1800" dirty="0" smtClean="0">
                <a:cs typeface="Courier New" pitchFamily="49" charset="0"/>
              </a:rPr>
              <a:t>UNIQUE</a:t>
            </a:r>
            <a:r>
              <a:rPr lang="en-US" sz="1800" dirty="0" smtClean="0">
                <a:latin typeface="Calibri" pitchFamily="34" charset="0"/>
                <a:cs typeface="Calibri" pitchFamily="34" charset="0"/>
              </a:rPr>
              <a:t> keyword or implicitly using an internal unique identifier as shown in the following </a:t>
            </a:r>
            <a:r>
              <a:rPr lang="en-US" sz="1800" dirty="0" smtClean="0">
                <a:latin typeface="Calibri" pitchFamily="34" charset="0"/>
                <a:cs typeface="Calibri" pitchFamily="34" charset="0"/>
              </a:rPr>
              <a:t>figure:</a:t>
            </a:r>
            <a:endParaRPr lang="en-US" sz="1800" dirty="0" smtClean="0">
              <a:latin typeface="Calibri" pitchFamily="34" charset="0"/>
              <a:cs typeface="Calibri" pitchFamily="34" charset="0"/>
            </a:endParaRPr>
          </a:p>
        </p:txBody>
      </p:sp>
      <p:pic>
        <p:nvPicPr>
          <p:cNvPr id="6" name="Picture 5" descr="Figure 11.12.tif"/>
          <p:cNvPicPr>
            <a:picLocks noChangeAspect="1"/>
          </p:cNvPicPr>
          <p:nvPr/>
        </p:nvPicPr>
        <p:blipFill>
          <a:blip r:embed="rId2" cstate="print"/>
          <a:stretch>
            <a:fillRect/>
          </a:stretch>
        </p:blipFill>
        <p:spPr>
          <a:xfrm>
            <a:off x="1524000" y="3048000"/>
            <a:ext cx="6248400" cy="33006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Clustered Index</a:t>
            </a:r>
            <a:endParaRPr lang="en-US" dirty="0"/>
          </a:p>
        </p:txBody>
      </p:sp>
      <p:sp>
        <p:nvSpPr>
          <p:cNvPr id="5" name="TextBox 4"/>
          <p:cNvSpPr txBox="1"/>
          <p:nvPr/>
        </p:nvSpPr>
        <p:spPr>
          <a:xfrm>
            <a:off x="381000" y="1002268"/>
            <a:ext cx="8382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causes records to be physically stored in a sorted or sequential order.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You can create only one clustered index in a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Clustered index is created using the </a:t>
            </a:r>
            <a:r>
              <a:rPr lang="en-US" sz="1800" dirty="0" smtClean="0">
                <a:cs typeface="Courier New" pitchFamily="49" charset="0"/>
              </a:rPr>
              <a:t>CREATE</a:t>
            </a:r>
            <a:r>
              <a:rPr lang="en-US" sz="1800" dirty="0" smtClean="0">
                <a:latin typeface="Calibri" pitchFamily="34" charset="0"/>
                <a:cs typeface="Courier New" pitchFamily="49" charset="0"/>
              </a:rPr>
              <a:t> </a:t>
            </a:r>
            <a:r>
              <a:rPr lang="en-US" sz="1800" dirty="0" smtClean="0">
                <a:cs typeface="Courier New" pitchFamily="49" charset="0"/>
              </a:rPr>
              <a:t>INDEX</a:t>
            </a:r>
            <a:r>
              <a:rPr lang="en-US" sz="1800" dirty="0" smtClean="0">
                <a:latin typeface="Calibri" pitchFamily="34" charset="0"/>
                <a:cs typeface="Calibri" pitchFamily="34" charset="0"/>
              </a:rPr>
              <a:t> statement with the </a:t>
            </a:r>
            <a:r>
              <a:rPr lang="en-US" sz="1800" dirty="0" smtClean="0">
                <a:cs typeface="Courier New" pitchFamily="49" charset="0"/>
              </a:rPr>
              <a:t>CLUSTERED</a:t>
            </a:r>
            <a:r>
              <a:rPr lang="en-US" sz="1800" dirty="0" smtClean="0">
                <a:latin typeface="Calibri" pitchFamily="34" charset="0"/>
                <a:cs typeface="Calibri" pitchFamily="34" charset="0"/>
              </a:rPr>
              <a:t> keyword.</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clustered index on a specified table is as follows:</a:t>
            </a:r>
          </a:p>
        </p:txBody>
      </p:sp>
      <p:sp>
        <p:nvSpPr>
          <p:cNvPr id="6" name="Rounded Rectangle 5"/>
          <p:cNvSpPr/>
          <p:nvPr/>
        </p:nvSpPr>
        <p:spPr>
          <a:xfrm>
            <a:off x="838200" y="27432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3237131"/>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CLUSTERED INDEX index_name ON &lt;table_name&gt; (column_name)</a:t>
            </a:r>
          </a:p>
          <a:p>
            <a:endParaRPr lang="en-US" dirty="0"/>
          </a:p>
        </p:txBody>
      </p:sp>
      <p:sp>
        <p:nvSpPr>
          <p:cNvPr id="8" name="TextBox 7"/>
          <p:cNvSpPr txBox="1"/>
          <p:nvPr/>
        </p:nvSpPr>
        <p:spPr>
          <a:xfrm>
            <a:off x="762000" y="3999131"/>
            <a:ext cx="75438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CLUSTERED</a:t>
            </a:r>
            <a:r>
              <a:rPr lang="en-US" sz="1800" dirty="0" smtClean="0">
                <a:latin typeface="Calibri" pitchFamily="34" charset="0"/>
                <a:cs typeface="Calibri" pitchFamily="34" charset="0"/>
              </a:rPr>
              <a:t>: Specifies that a clustered index is created.</a:t>
            </a:r>
          </a:p>
        </p:txBody>
      </p:sp>
      <p:sp>
        <p:nvSpPr>
          <p:cNvPr id="9" name="TextBox 8"/>
          <p:cNvSpPr txBox="1"/>
          <p:nvPr/>
        </p:nvSpPr>
        <p:spPr>
          <a:xfrm>
            <a:off x="381000" y="47244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clustered index, </a:t>
            </a:r>
            <a:r>
              <a:rPr lang="en-US" sz="1800" b="1" dirty="0" smtClean="0">
                <a:cs typeface="Courier New" pitchFamily="49" charset="0"/>
              </a:rPr>
              <a:t>IX_CustID</a:t>
            </a:r>
            <a:r>
              <a:rPr lang="en-US" sz="1800" dirty="0" smtClean="0">
                <a:latin typeface="Calibri" pitchFamily="34" charset="0"/>
                <a:cs typeface="Calibri" pitchFamily="34" charset="0"/>
              </a:rPr>
              <a:t> on the </a:t>
            </a:r>
            <a:r>
              <a:rPr lang="en-US" sz="1800" b="1" dirty="0" smtClean="0">
                <a:cs typeface="Courier New" pitchFamily="49" charset="0"/>
              </a:rPr>
              <a:t>CustID</a:t>
            </a:r>
            <a:r>
              <a:rPr lang="en-US" sz="1800" dirty="0" smtClean="0">
                <a:latin typeface="Calibri" pitchFamily="34" charset="0"/>
                <a:cs typeface="Calibri" pitchFamily="34" charset="0"/>
              </a:rPr>
              <a:t> column in </a:t>
            </a:r>
            <a:r>
              <a:rPr lang="en-US" sz="1800" b="1" dirty="0" smtClean="0">
                <a:cs typeface="Courier New" pitchFamily="49" charset="0"/>
              </a:rPr>
              <a:t>Customer_Details</a:t>
            </a:r>
            <a:r>
              <a:rPr lang="en-US" sz="1800" dirty="0" smtClean="0">
                <a:latin typeface="Calibri" pitchFamily="34" charset="0"/>
                <a:cs typeface="Calibri" pitchFamily="34" charset="0"/>
              </a:rPr>
              <a:t> table:</a:t>
            </a:r>
          </a:p>
        </p:txBody>
      </p:sp>
      <p:sp>
        <p:nvSpPr>
          <p:cNvPr id="10" name="TextBox 9"/>
          <p:cNvSpPr txBox="1"/>
          <p:nvPr/>
        </p:nvSpPr>
        <p:spPr>
          <a:xfrm>
            <a:off x="838200" y="5562600"/>
            <a:ext cx="76962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CLUSTERED INDEX IX_CustID ON Customer_Details(CustID)</a:t>
            </a:r>
          </a:p>
          <a:p>
            <a:r>
              <a:rPr lang="en-US" dirty="0" smtClean="0"/>
              <a:t>GO</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Accessing Data with a Clustered Index 1-2</a:t>
            </a:r>
            <a:endParaRPr lang="en-US" dirty="0"/>
          </a:p>
        </p:txBody>
      </p:sp>
      <p:sp>
        <p:nvSpPr>
          <p:cNvPr id="5" name="TextBox 4"/>
          <p:cNvSpPr txBox="1"/>
          <p:nvPr/>
        </p:nvSpPr>
        <p:spPr>
          <a:xfrm>
            <a:off x="381000" y="1002268"/>
            <a:ext cx="8382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can be created on a table using a column without duplicate values.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index reorganizes the records in the sequential order of the values in the index column.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Clustered indexes are used to locate a single row or a range of rows.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Starting from the first page of the index, the search value is checked against each key value on the page.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the matching key value is found, the database engine moves to the page indicated by that value as shown in the following figure:</a:t>
            </a:r>
          </a:p>
        </p:txBody>
      </p:sp>
      <p:pic>
        <p:nvPicPr>
          <p:cNvPr id="7" name="Picture 6" descr="Figure 11.13.tif"/>
          <p:cNvPicPr>
            <a:picLocks noChangeAspect="1"/>
          </p:cNvPicPr>
          <p:nvPr/>
        </p:nvPicPr>
        <p:blipFill>
          <a:blip r:embed="rId2" cstate="print"/>
          <a:stretch>
            <a:fillRect/>
          </a:stretch>
        </p:blipFill>
        <p:spPr>
          <a:xfrm>
            <a:off x="2819400" y="3276599"/>
            <a:ext cx="3225968" cy="2971801"/>
          </a:xfrm>
          <a:prstGeom prst="rect">
            <a:avLst/>
          </a:prstGeom>
        </p:spPr>
      </p:pic>
      <p:sp>
        <p:nvSpPr>
          <p:cNvPr id="8" name="TextBox 7"/>
          <p:cNvSpPr txBox="1"/>
          <p:nvPr/>
        </p:nvSpPr>
        <p:spPr>
          <a:xfrm>
            <a:off x="381000" y="62600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desired row or range of rows is then accessed.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Accessing Data with a Clustered Index 2-2</a:t>
            </a:r>
            <a:endParaRPr lang="en-US" dirty="0"/>
          </a:p>
        </p:txBody>
      </p:sp>
      <p:sp>
        <p:nvSpPr>
          <p:cNvPr id="5" name="TextBox 4"/>
          <p:cNvSpPr txBox="1"/>
          <p:nvPr/>
        </p:nvSpPr>
        <p:spPr>
          <a:xfrm>
            <a:off x="381000" y="990600"/>
            <a:ext cx="8001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clustered index is automatically created on a table when a primary key is defined on the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table without a primary key column, a clustered index should ideally be defined on:</a:t>
            </a:r>
          </a:p>
        </p:txBody>
      </p:sp>
      <p:graphicFrame>
        <p:nvGraphicFramePr>
          <p:cNvPr id="6" name="Diagram 5"/>
          <p:cNvGraphicFramePr/>
          <p:nvPr/>
        </p:nvGraphicFramePr>
        <p:xfrm>
          <a:off x="685800" y="2286000"/>
          <a:ext cx="76200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Nonclustered Index Structures 1-3</a:t>
            </a:r>
            <a:endParaRPr lang="en-US" dirty="0"/>
          </a:p>
        </p:txBody>
      </p:sp>
      <p:sp>
        <p:nvSpPr>
          <p:cNvPr id="5" name="TextBox 4"/>
          <p:cNvSpPr txBox="1"/>
          <p:nvPr/>
        </p:nvSpPr>
        <p:spPr>
          <a:xfrm>
            <a:off x="381000" y="990600"/>
            <a:ext cx="80010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nonclustered index is defined on a table that has data in either a clustered structure or a heap.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Nonclustered index will be the default type if an index is not defined on a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Each index row in the nonclustered index contains a nonclustered key value and a row locator.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row locator points to the data row corresponding to the key value in the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a nonclustered index structure:</a:t>
            </a:r>
          </a:p>
        </p:txBody>
      </p:sp>
      <p:pic>
        <p:nvPicPr>
          <p:cNvPr id="6" name="Picture 5" descr="Figure 11.14.tif"/>
          <p:cNvPicPr>
            <a:picLocks noChangeAspect="1"/>
          </p:cNvPicPr>
          <p:nvPr/>
        </p:nvPicPr>
        <p:blipFill>
          <a:blip r:embed="rId2" cstate="print"/>
          <a:stretch>
            <a:fillRect/>
          </a:stretch>
        </p:blipFill>
        <p:spPr>
          <a:xfrm>
            <a:off x="2819399" y="3276599"/>
            <a:ext cx="3826935" cy="335280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Nonclustered Index Structures 2-3</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Nonclustered indexes have a similar B-Tree structure as clustered indexes but with the following differences:</a:t>
            </a:r>
          </a:p>
        </p:txBody>
      </p:sp>
      <p:graphicFrame>
        <p:nvGraphicFramePr>
          <p:cNvPr id="6" name="Diagram 5"/>
          <p:cNvGraphicFramePr/>
          <p:nvPr/>
        </p:nvGraphicFramePr>
        <p:xfrm>
          <a:off x="685800" y="1752600"/>
          <a:ext cx="7620000" cy="16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3429000"/>
            <a:ext cx="8001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Nonclustered indexes are useful when you require multiple ways to search data.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Some facts and guidelines to be considered before creating a nonclustered index are as follows:</a:t>
            </a:r>
          </a:p>
        </p:txBody>
      </p:sp>
      <p:graphicFrame>
        <p:nvGraphicFramePr>
          <p:cNvPr id="8" name="Diagram 7"/>
          <p:cNvGraphicFramePr/>
          <p:nvPr/>
        </p:nvGraphicFramePr>
        <p:xfrm>
          <a:off x="685800" y="4343400"/>
          <a:ext cx="7620000" cy="228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Nonclustered Index Structures 3-3</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for creating a nonclustered index is as follows:</a:t>
            </a:r>
          </a:p>
        </p:txBody>
      </p:sp>
      <p:sp>
        <p:nvSpPr>
          <p:cNvPr id="6" name="Rounded Rectangle 5"/>
          <p:cNvSpPr/>
          <p:nvPr/>
        </p:nvSpPr>
        <p:spPr>
          <a:xfrm>
            <a:off x="838200" y="150963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003565"/>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NONCLUSTERED INDEX &lt;index_name&gt; ON &lt;table_name&gt; (column_name)</a:t>
            </a:r>
          </a:p>
          <a:p>
            <a:endParaRPr lang="en-US" dirty="0"/>
          </a:p>
        </p:txBody>
      </p:sp>
      <p:sp>
        <p:nvSpPr>
          <p:cNvPr id="8" name="TextBox 7"/>
          <p:cNvSpPr txBox="1"/>
          <p:nvPr/>
        </p:nvSpPr>
        <p:spPr>
          <a:xfrm>
            <a:off x="762000" y="2765565"/>
            <a:ext cx="75438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NONCLUSTERED</a:t>
            </a:r>
            <a:r>
              <a:rPr lang="en-US" sz="1800" dirty="0" smtClean="0">
                <a:latin typeface="Calibri" pitchFamily="34" charset="0"/>
                <a:cs typeface="Calibri" pitchFamily="34" charset="0"/>
              </a:rPr>
              <a:t>: specifies that a nonclustered index is created.</a:t>
            </a:r>
          </a:p>
        </p:txBody>
      </p:sp>
      <p:sp>
        <p:nvSpPr>
          <p:cNvPr id="9" name="TextBox 8"/>
          <p:cNvSpPr txBox="1"/>
          <p:nvPr/>
        </p:nvSpPr>
        <p:spPr>
          <a:xfrm>
            <a:off x="381000" y="3490834"/>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nonclustered index </a:t>
            </a:r>
            <a:r>
              <a:rPr lang="en-US" sz="1800" b="1" dirty="0" smtClean="0">
                <a:cs typeface="Courier New" pitchFamily="49" charset="0"/>
              </a:rPr>
              <a:t>IX_State</a:t>
            </a:r>
            <a:r>
              <a:rPr lang="en-US" sz="1800" dirty="0" smtClean="0">
                <a:latin typeface="Calibri" pitchFamily="34" charset="0"/>
                <a:cs typeface="Calibri" pitchFamily="34" charset="0"/>
              </a:rPr>
              <a:t> on the </a:t>
            </a:r>
            <a:r>
              <a:rPr lang="en-US" sz="1800" b="1" dirty="0" smtClean="0">
                <a:cs typeface="Courier New" pitchFamily="49" charset="0"/>
              </a:rPr>
              <a:t>State</a:t>
            </a:r>
            <a:r>
              <a:rPr lang="en-US" sz="1800" dirty="0" smtClean="0">
                <a:latin typeface="Calibri" pitchFamily="34" charset="0"/>
                <a:cs typeface="Calibri" pitchFamily="34" charset="0"/>
              </a:rPr>
              <a:t> column in </a:t>
            </a:r>
            <a:r>
              <a:rPr lang="en-US" sz="1800" b="1" dirty="0" smtClean="0">
                <a:cs typeface="Courier New" pitchFamily="49" charset="0"/>
              </a:rPr>
              <a:t>Customer_Details</a:t>
            </a:r>
            <a:r>
              <a:rPr lang="en-US" sz="1800" dirty="0" smtClean="0">
                <a:latin typeface="Calibri" pitchFamily="34" charset="0"/>
                <a:cs typeface="Calibri" pitchFamily="34" charset="0"/>
              </a:rPr>
              <a:t> table:</a:t>
            </a:r>
          </a:p>
        </p:txBody>
      </p:sp>
      <p:sp>
        <p:nvSpPr>
          <p:cNvPr id="10" name="TextBox 9"/>
          <p:cNvSpPr txBox="1"/>
          <p:nvPr/>
        </p:nvSpPr>
        <p:spPr>
          <a:xfrm>
            <a:off x="838200" y="4329034"/>
            <a:ext cx="76962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NONCLUSTERED INDEX IX_State ON Customer_Details(State)</a:t>
            </a:r>
          </a:p>
          <a:p>
            <a:r>
              <a:rPr lang="en-US" dirty="0" smtClean="0"/>
              <a:t>GO</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1-5</a:t>
            </a:r>
            <a:endParaRPr lang="en-US" dirty="0"/>
          </a:p>
        </p:txBody>
      </p:sp>
      <p:grpSp>
        <p:nvGrpSpPr>
          <p:cNvPr id="23" name="Group 22"/>
          <p:cNvGrpSpPr/>
          <p:nvPr/>
        </p:nvGrpSpPr>
        <p:grpSpPr>
          <a:xfrm>
            <a:off x="533400" y="2209800"/>
            <a:ext cx="8153400" cy="762000"/>
            <a:chOff x="0" y="267999"/>
            <a:chExt cx="6096000" cy="936000"/>
          </a:xfrm>
          <a:scene3d>
            <a:camera prst="orthographicFront"/>
            <a:lightRig rig="flat" dir="t"/>
          </a:scene3d>
        </p:grpSpPr>
        <p:sp>
          <p:nvSpPr>
            <p:cNvPr id="24" name="Rounded Rectangle 23"/>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5"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26" name="Rounded Rectangle 4"/>
          <p:cNvSpPr/>
          <p:nvPr/>
        </p:nvSpPr>
        <p:spPr>
          <a:xfrm>
            <a:off x="6096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enhances performance of data warehouse queries extensively.</a:t>
            </a:r>
            <a:endParaRPr lang="en-US" sz="1800" kern="1200" dirty="0">
              <a:latin typeface="Calibri" pitchFamily="34" charset="0"/>
              <a:cs typeface="Calibri" pitchFamily="34" charset="0"/>
            </a:endParaRPr>
          </a:p>
        </p:txBody>
      </p:sp>
      <p:grpSp>
        <p:nvGrpSpPr>
          <p:cNvPr id="27" name="Group 26"/>
          <p:cNvGrpSpPr/>
          <p:nvPr/>
        </p:nvGrpSpPr>
        <p:grpSpPr>
          <a:xfrm>
            <a:off x="533400" y="4267200"/>
            <a:ext cx="8153400" cy="762000"/>
            <a:chOff x="0" y="267999"/>
            <a:chExt cx="6096000" cy="936000"/>
          </a:xfrm>
          <a:scene3d>
            <a:camera prst="orthographicFront"/>
            <a:lightRig rig="flat" dir="t"/>
          </a:scene3d>
        </p:grpSpPr>
        <p:sp>
          <p:nvSpPr>
            <p:cNvPr id="28" name="Rounded Rectangle 27"/>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9"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30" name="Rounded Rectangle 4"/>
          <p:cNvSpPr/>
          <p:nvPr/>
        </p:nvSpPr>
        <p:spPr>
          <a:xfrm>
            <a:off x="6096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Since the data transfer rate is slow in database servers, so column store index uses compression aggressively to reduce the disk I/O needed to serve the query request. </a:t>
            </a:r>
            <a:endParaRPr lang="en-US" sz="1800" kern="1200" dirty="0">
              <a:latin typeface="Calibri" pitchFamily="34" charset="0"/>
              <a:cs typeface="Calibri" pitchFamily="34" charset="0"/>
            </a:endParaRPr>
          </a:p>
        </p:txBody>
      </p:sp>
      <p:grpSp>
        <p:nvGrpSpPr>
          <p:cNvPr id="31" name="Group 30"/>
          <p:cNvGrpSpPr/>
          <p:nvPr/>
        </p:nvGrpSpPr>
        <p:grpSpPr>
          <a:xfrm>
            <a:off x="533400" y="5257800"/>
            <a:ext cx="8153400" cy="838200"/>
            <a:chOff x="0" y="21039"/>
            <a:chExt cx="6096000" cy="1067040"/>
          </a:xfrm>
          <a:scene3d>
            <a:camera prst="orthographicFront"/>
            <a:lightRig rig="flat" dir="t"/>
          </a:scene3d>
        </p:grpSpPr>
        <p:sp>
          <p:nvSpPr>
            <p:cNvPr id="32" name="Rounded Rectangle 31"/>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33"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B-Tree and heap stores data row-wise, which means data from all the columns of a row are stored together contiguously on the same page.</a:t>
              </a:r>
              <a:endParaRPr lang="en-US" sz="1800" kern="1200" dirty="0">
                <a:latin typeface="Calibri" pitchFamily="34" charset="0"/>
                <a:cs typeface="Calibri" pitchFamily="34" charset="0"/>
              </a:endParaRPr>
            </a:p>
          </p:txBody>
        </p:sp>
      </p:grpSp>
      <p:grpSp>
        <p:nvGrpSpPr>
          <p:cNvPr id="34" name="Group 33"/>
          <p:cNvGrpSpPr/>
          <p:nvPr/>
        </p:nvGrpSpPr>
        <p:grpSpPr>
          <a:xfrm>
            <a:off x="533400" y="1143000"/>
            <a:ext cx="8153400" cy="838200"/>
            <a:chOff x="0" y="21039"/>
            <a:chExt cx="6096000" cy="1067040"/>
          </a:xfrm>
          <a:scene3d>
            <a:camera prst="orthographicFront"/>
            <a:lightRig rig="flat" dir="t"/>
          </a:scene3d>
        </p:grpSpPr>
        <p:sp>
          <p:nvSpPr>
            <p:cNvPr id="35" name="Rounded Rectangle 34"/>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36"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Column Store Index is a new feature in SQL Server 2012.</a:t>
              </a:r>
              <a:endParaRPr lang="en-US" sz="1800" kern="1200" dirty="0">
                <a:latin typeface="Calibri" pitchFamily="34" charset="0"/>
                <a:cs typeface="Calibri" pitchFamily="34" charset="0"/>
              </a:endParaRPr>
            </a:p>
          </p:txBody>
        </p:sp>
      </p:grpSp>
      <p:grpSp>
        <p:nvGrpSpPr>
          <p:cNvPr id="37" name="Group 36"/>
          <p:cNvGrpSpPr/>
          <p:nvPr/>
        </p:nvGrpSpPr>
        <p:grpSpPr>
          <a:xfrm>
            <a:off x="533400" y="3200400"/>
            <a:ext cx="8153400" cy="838200"/>
            <a:chOff x="0" y="1614759"/>
            <a:chExt cx="6096000" cy="1141920"/>
          </a:xfrm>
          <a:scene3d>
            <a:camera prst="orthographicFront"/>
            <a:lightRig rig="flat" dir="t"/>
          </a:scene3d>
        </p:grpSpPr>
        <p:sp>
          <p:nvSpPr>
            <p:cNvPr id="38" name="Rounded Rectangle 37"/>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39"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regular indexes or heaps of older SQL Servers stored data in B-Tree structure row-wise, but the column store index in SQL Server 2012 stores data column-wise.</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2-5</a:t>
            </a:r>
            <a:endParaRPr lang="en-US" dirty="0"/>
          </a:p>
        </p:txBody>
      </p:sp>
      <p:sp>
        <p:nvSpPr>
          <p:cNvPr id="5" name="TextBox 4"/>
          <p:cNvSpPr txBox="1"/>
          <p:nvPr/>
        </p:nvSpPr>
        <p:spPr>
          <a:xfrm>
            <a:off x="381000" y="99060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if there is a table with ten columns (C1 to C10), the data of all the ten columns from each row gets stored together contiguously on the same page as shown in the following figure:</a:t>
            </a:r>
          </a:p>
        </p:txBody>
      </p:sp>
      <p:pic>
        <p:nvPicPr>
          <p:cNvPr id="6" name="Picture 5" descr="Figure 11.15.tif"/>
          <p:cNvPicPr>
            <a:picLocks noChangeAspect="1"/>
          </p:cNvPicPr>
          <p:nvPr/>
        </p:nvPicPr>
        <p:blipFill>
          <a:blip r:embed="rId2" cstate="print"/>
          <a:stretch>
            <a:fillRect/>
          </a:stretch>
        </p:blipFill>
        <p:spPr>
          <a:xfrm>
            <a:off x="2438400" y="1981199"/>
            <a:ext cx="3810000" cy="4699291"/>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3-5</a:t>
            </a:r>
            <a:endParaRPr lang="en-US" dirty="0"/>
          </a:p>
        </p:txBody>
      </p:sp>
      <p:sp>
        <p:nvSpPr>
          <p:cNvPr id="5" name="TextBox 4"/>
          <p:cNvSpPr txBox="1"/>
          <p:nvPr/>
        </p:nvSpPr>
        <p:spPr>
          <a:xfrm>
            <a:off x="381000" y="990600"/>
            <a:ext cx="82296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column store index is created, the data is stored column-wise, which means data of each individual column from each rows is stored together on same page.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the data of column C1 of all the rows gets stored together on one page and the data for column C2 of all the rows gets stored on another page and so on as shown in the following figure:</a:t>
            </a:r>
          </a:p>
        </p:txBody>
      </p:sp>
      <p:pic>
        <p:nvPicPr>
          <p:cNvPr id="6" name="Picture 5" descr="Figure 11.16.tif"/>
          <p:cNvPicPr>
            <a:picLocks noChangeAspect="1"/>
          </p:cNvPicPr>
          <p:nvPr/>
        </p:nvPicPr>
        <p:blipFill>
          <a:blip r:embed="rId2" cstate="print"/>
          <a:stretch>
            <a:fillRect/>
          </a:stretch>
        </p:blipFill>
        <p:spPr>
          <a:xfrm>
            <a:off x="2514600" y="2438399"/>
            <a:ext cx="4191000" cy="403491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TextBox 4"/>
          <p:cNvSpPr txBox="1"/>
          <p:nvPr/>
        </p:nvSpPr>
        <p:spPr>
          <a:xfrm>
            <a:off x="304800" y="1143000"/>
            <a:ext cx="8229599" cy="480131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Server 2012 makes use of indexes to find data when a query is processed.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SQL Server has not defined any index for searching, then the SQL engine needs to visit every row in a table.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 a table grows up to thousands and millions of rows and beyond, scans become slower and more expensive.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such cases, indexes are strongly recommended.</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Creating or removing indexes from a database schema will not affect an application's code.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Indexes operate in the backend with support of the database engine.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Moreover, creating an appropriate index can significantly increase the performance of an application.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4-5</a:t>
            </a:r>
            <a:endParaRPr lang="en-US" dirty="0"/>
          </a:p>
        </p:txBody>
      </p:sp>
      <p:sp>
        <p:nvSpPr>
          <p:cNvPr id="5" name="TextBox 4"/>
          <p:cNvSpPr txBox="1"/>
          <p:nvPr/>
        </p:nvSpPr>
        <p:spPr>
          <a:xfrm>
            <a:off x="381000" y="9144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column store index is as follows:</a:t>
            </a:r>
          </a:p>
        </p:txBody>
      </p:sp>
      <p:sp>
        <p:nvSpPr>
          <p:cNvPr id="6" name="Rounded Rectangle 5"/>
          <p:cNvSpPr/>
          <p:nvPr/>
        </p:nvSpPr>
        <p:spPr>
          <a:xfrm>
            <a:off x="838200" y="13716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1865531"/>
            <a:ext cx="76962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CREATE [ NONCLUSTERED ] COLUMNSTORE INDEX index_name ON &lt;object&gt; ( column [ ,...n ] )</a:t>
            </a:r>
          </a:p>
          <a:p>
            <a:r>
              <a:rPr lang="en-US" dirty="0" smtClean="0"/>
              <a:t>[ WITH ( &lt;column_index_option&gt; [ ,...n ] ) ]</a:t>
            </a:r>
          </a:p>
          <a:p>
            <a:r>
              <a:rPr lang="en-US" dirty="0" smtClean="0"/>
              <a:t>ON</a:t>
            </a:r>
            <a:endParaRPr lang="en-US" dirty="0"/>
          </a:p>
        </p:txBody>
      </p:sp>
      <p:sp>
        <p:nvSpPr>
          <p:cNvPr id="8" name="TextBox 7"/>
          <p:cNvSpPr txBox="1"/>
          <p:nvPr/>
        </p:nvSpPr>
        <p:spPr>
          <a:xfrm>
            <a:off x="381000" y="2776437"/>
            <a:ext cx="8001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Assume that a table named </a:t>
            </a:r>
            <a:r>
              <a:rPr lang="en-US" sz="1800" b="1" dirty="0" smtClean="0">
                <a:cs typeface="Courier New" pitchFamily="49" charset="0"/>
              </a:rPr>
              <a:t>ResellerSalesPtnd</a:t>
            </a:r>
            <a:r>
              <a:rPr lang="en-US" sz="1800" dirty="0" smtClean="0">
                <a:latin typeface="Calibri" pitchFamily="34" charset="0"/>
                <a:cs typeface="Calibri" pitchFamily="34" charset="0"/>
              </a:rPr>
              <a:t> has been created in </a:t>
            </a:r>
            <a:r>
              <a:rPr lang="en-US" sz="1800" dirty="0" smtClean="0">
                <a:cs typeface="Courier New" pitchFamily="49" charset="0"/>
              </a:rPr>
              <a:t>AdventureWorks2012</a:t>
            </a:r>
            <a:r>
              <a:rPr lang="en-US" sz="1800" dirty="0" smtClean="0">
                <a:latin typeface="Calibri" pitchFamily="34" charset="0"/>
                <a:cs typeface="Calibri" pitchFamily="34" charset="0"/>
              </a:rPr>
              <a:t> database.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column store index on this table:</a:t>
            </a:r>
          </a:p>
        </p:txBody>
      </p:sp>
      <p:sp>
        <p:nvSpPr>
          <p:cNvPr id="9" name="TextBox 8"/>
          <p:cNvSpPr txBox="1"/>
          <p:nvPr/>
        </p:nvSpPr>
        <p:spPr>
          <a:xfrm>
            <a:off x="838200" y="3976766"/>
            <a:ext cx="7696200" cy="2569934"/>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NONCLUSTERED COLUMNSTORE INDEX [csindx_ResellerSalesPtnd]</a:t>
            </a:r>
          </a:p>
          <a:p>
            <a:r>
              <a:rPr lang="en-US" dirty="0" smtClean="0"/>
              <a:t>ON [ResellerSalesPtnd]</a:t>
            </a:r>
          </a:p>
          <a:p>
            <a:r>
              <a:rPr lang="en-US" dirty="0" smtClean="0"/>
              <a:t>(</a:t>
            </a:r>
          </a:p>
          <a:p>
            <a:r>
              <a:rPr lang="en-US" dirty="0" smtClean="0"/>
              <a:t>[ProductKey],</a:t>
            </a:r>
          </a:p>
          <a:p>
            <a:r>
              <a:rPr lang="en-US" dirty="0" smtClean="0"/>
              <a:t>[OrderDateKey],</a:t>
            </a:r>
          </a:p>
          <a:p>
            <a:r>
              <a:rPr lang="en-US" dirty="0" smtClean="0"/>
              <a:t>[DueDateKey],</a:t>
            </a:r>
          </a:p>
          <a:p>
            <a:r>
              <a:rPr lang="en-US" dirty="0" smtClean="0"/>
              <a:t>[ShipDateKey],</a:t>
            </a:r>
          </a:p>
          <a:p>
            <a:r>
              <a:rPr lang="en-US" dirty="0" smtClean="0"/>
              <a:t>[CustomerKey],</a:t>
            </a:r>
          </a:p>
          <a:p>
            <a:r>
              <a:rPr lang="en-US" dirty="0" smtClean="0"/>
              <a:t>[EmployeeKey],</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Column Store Index 5-5</a:t>
            </a:r>
            <a:endParaRPr lang="en-US" dirty="0"/>
          </a:p>
        </p:txBody>
      </p:sp>
      <p:sp>
        <p:nvSpPr>
          <p:cNvPr id="5" name="TextBox 4"/>
          <p:cNvSpPr txBox="1"/>
          <p:nvPr/>
        </p:nvSpPr>
        <p:spPr>
          <a:xfrm>
            <a:off x="838200" y="957078"/>
            <a:ext cx="7696200" cy="5672322"/>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[PromotionKey],</a:t>
            </a:r>
          </a:p>
          <a:p>
            <a:r>
              <a:rPr lang="en-US" dirty="0" smtClean="0"/>
              <a:t>[CurrencyKey],</a:t>
            </a:r>
          </a:p>
          <a:p>
            <a:r>
              <a:rPr lang="en-US" dirty="0" smtClean="0"/>
              <a:t>[SalesTerritoryKey],</a:t>
            </a:r>
          </a:p>
          <a:p>
            <a:r>
              <a:rPr lang="en-US" dirty="0" smtClean="0"/>
              <a:t>[SalesOrderNumber],</a:t>
            </a:r>
          </a:p>
          <a:p>
            <a:r>
              <a:rPr lang="en-US" dirty="0" smtClean="0"/>
              <a:t>[SalesOrderLineNumber],</a:t>
            </a:r>
          </a:p>
          <a:p>
            <a:r>
              <a:rPr lang="en-US" dirty="0" smtClean="0"/>
              <a:t>[RevisionNumber],</a:t>
            </a:r>
          </a:p>
          <a:p>
            <a:r>
              <a:rPr lang="en-US" dirty="0" smtClean="0"/>
              <a:t>[OrderQuantity],</a:t>
            </a:r>
          </a:p>
          <a:p>
            <a:r>
              <a:rPr lang="en-US" dirty="0" smtClean="0"/>
              <a:t>[UnitPrice],</a:t>
            </a:r>
          </a:p>
          <a:p>
            <a:r>
              <a:rPr lang="en-US" dirty="0" smtClean="0"/>
              <a:t>[ExtendedAmount],</a:t>
            </a:r>
          </a:p>
          <a:p>
            <a:r>
              <a:rPr lang="en-US" dirty="0" smtClean="0"/>
              <a:t>[UnitPriceDiscountPct],</a:t>
            </a:r>
          </a:p>
          <a:p>
            <a:r>
              <a:rPr lang="en-US" dirty="0" smtClean="0"/>
              <a:t>[DiscountAmount],</a:t>
            </a:r>
          </a:p>
          <a:p>
            <a:r>
              <a:rPr lang="en-US" dirty="0" smtClean="0"/>
              <a:t>[ProductStandardCost],</a:t>
            </a:r>
          </a:p>
          <a:p>
            <a:r>
              <a:rPr lang="en-US" dirty="0" smtClean="0"/>
              <a:t>[TotalProductCost],</a:t>
            </a:r>
          </a:p>
          <a:p>
            <a:r>
              <a:rPr lang="en-US" dirty="0" smtClean="0"/>
              <a:t>[SalesAmount],</a:t>
            </a:r>
          </a:p>
          <a:p>
            <a:r>
              <a:rPr lang="en-US" dirty="0" smtClean="0"/>
              <a:t>[TaxAmt],</a:t>
            </a:r>
          </a:p>
          <a:p>
            <a:r>
              <a:rPr lang="en-US" dirty="0" smtClean="0"/>
              <a:t>[Freight],</a:t>
            </a:r>
          </a:p>
          <a:p>
            <a:r>
              <a:rPr lang="en-US" dirty="0" smtClean="0"/>
              <a:t>[CarrierTrackingNumber],</a:t>
            </a:r>
          </a:p>
          <a:p>
            <a:r>
              <a:rPr lang="en-US" dirty="0" smtClean="0"/>
              <a:t>[CustomerPONumber],</a:t>
            </a:r>
          </a:p>
          <a:p>
            <a:r>
              <a:rPr lang="en-US" dirty="0" smtClean="0"/>
              <a:t>[OrderDate],</a:t>
            </a:r>
          </a:p>
          <a:p>
            <a:r>
              <a:rPr lang="en-US" dirty="0" smtClean="0"/>
              <a:t>[DueDate],</a:t>
            </a:r>
          </a:p>
          <a:p>
            <a:r>
              <a:rPr lang="en-US" dirty="0" smtClean="0"/>
              <a:t>[ShipDate]</a:t>
            </a:r>
          </a:p>
          <a:p>
            <a:r>
              <a:rPr lang="en-US" dirty="0" smtClean="0"/>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Dropping an Index 1-3</a:t>
            </a:r>
            <a:endParaRPr lang="en-US" dirty="0"/>
          </a:p>
        </p:txBody>
      </p:sp>
      <p:grpSp>
        <p:nvGrpSpPr>
          <p:cNvPr id="5" name="Group 4"/>
          <p:cNvGrpSpPr/>
          <p:nvPr/>
        </p:nvGrpSpPr>
        <p:grpSpPr>
          <a:xfrm>
            <a:off x="533400" y="22098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8" name="Rounded Rectangle 4"/>
          <p:cNvSpPr/>
          <p:nvPr/>
        </p:nvSpPr>
        <p:spPr>
          <a:xfrm>
            <a:off x="6096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SQL Server 2012 can drop the clustered index and move the heap (unordered table) into another filegroup or a partition scheme using the </a:t>
            </a:r>
            <a:r>
              <a:rPr lang="en-US" sz="1800" dirty="0" smtClean="0">
                <a:latin typeface="Courier New" pitchFamily="49" charset="0"/>
                <a:cs typeface="Courier New" pitchFamily="49" charset="0"/>
              </a:rPr>
              <a:t>MOVE TO</a:t>
            </a:r>
            <a:r>
              <a:rPr lang="en-US" sz="1800" dirty="0" smtClean="0">
                <a:latin typeface="Calibri" pitchFamily="34" charset="0"/>
                <a:cs typeface="Calibri" pitchFamily="34" charset="0"/>
              </a:rPr>
              <a:t> option.</a:t>
            </a:r>
            <a:endParaRPr lang="en-US" sz="1800" kern="1200" dirty="0">
              <a:latin typeface="Calibri" pitchFamily="34" charset="0"/>
              <a:cs typeface="Calibri" pitchFamily="34" charset="0"/>
            </a:endParaRPr>
          </a:p>
        </p:txBody>
      </p:sp>
      <p:grpSp>
        <p:nvGrpSpPr>
          <p:cNvPr id="9" name="Group 8"/>
          <p:cNvGrpSpPr/>
          <p:nvPr/>
        </p:nvGrpSpPr>
        <p:grpSpPr>
          <a:xfrm>
            <a:off x="533400" y="4267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2" name="Rounded Rectangle 4"/>
          <p:cNvSpPr/>
          <p:nvPr/>
        </p:nvSpPr>
        <p:spPr>
          <a:xfrm>
            <a:off x="6096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partition scheme or filegroup specified in the MOVE TO clause must already exist.</a:t>
            </a:r>
          </a:p>
        </p:txBody>
      </p:sp>
      <p:grpSp>
        <p:nvGrpSpPr>
          <p:cNvPr id="13" name="Group 12"/>
          <p:cNvGrpSpPr/>
          <p:nvPr/>
        </p:nvGrpSpPr>
        <p:grpSpPr>
          <a:xfrm>
            <a:off x="533400" y="5257800"/>
            <a:ext cx="81534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table will be located in the same partition scheme or filegroup of the dropped clustered index.</a:t>
              </a:r>
              <a:endParaRPr lang="en-US" sz="1800" kern="1200" dirty="0">
                <a:latin typeface="Calibri" pitchFamily="34" charset="0"/>
                <a:cs typeface="Calibri" pitchFamily="34" charset="0"/>
              </a:endParaRPr>
            </a:p>
          </p:txBody>
        </p:sp>
      </p:grpSp>
      <p:grpSp>
        <p:nvGrpSpPr>
          <p:cNvPr id="16" name="Group 15"/>
          <p:cNvGrpSpPr/>
          <p:nvPr/>
        </p:nvGrpSpPr>
        <p:grpSpPr>
          <a:xfrm>
            <a:off x="533400" y="1143000"/>
            <a:ext cx="8153400" cy="838200"/>
            <a:chOff x="0" y="21039"/>
            <a:chExt cx="6096000" cy="1067040"/>
          </a:xfrm>
          <a:scene3d>
            <a:camera prst="orthographicFront"/>
            <a:lightRig rig="flat" dir="t"/>
          </a:scene3d>
        </p:grpSpPr>
        <p:sp>
          <p:nvSpPr>
            <p:cNvPr id="17" name="Rounded Rectangle 1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While dropping all indexes on a table, you must first drop the nonclustered indexes first and then, the clustered index.</a:t>
              </a:r>
              <a:endParaRPr lang="en-US" sz="1800" kern="1200" dirty="0">
                <a:latin typeface="Calibri" pitchFamily="34" charset="0"/>
                <a:cs typeface="Calibri" pitchFamily="34" charset="0"/>
              </a:endParaRPr>
            </a:p>
          </p:txBody>
        </p:sp>
      </p:grpSp>
      <p:grpSp>
        <p:nvGrpSpPr>
          <p:cNvPr id="19" name="Group 18"/>
          <p:cNvGrpSpPr/>
          <p:nvPr/>
        </p:nvGrpSpPr>
        <p:grpSpPr>
          <a:xfrm>
            <a:off x="533400" y="3200400"/>
            <a:ext cx="8153400" cy="838200"/>
            <a:chOff x="0" y="1614759"/>
            <a:chExt cx="6096000" cy="1141920"/>
          </a:xfrm>
          <a:scene3d>
            <a:camera prst="orthographicFront"/>
            <a:lightRig rig="flat" dir="t"/>
          </a:scene3d>
        </p:grpSpPr>
        <p:sp>
          <p:nvSpPr>
            <p:cNvPr id="20" name="Rounded Rectangle 1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option is not valid for nonclustered indexes.</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Dropping an Index 2-3</a:t>
            </a:r>
            <a:endParaRPr lang="en-US" dirty="0"/>
          </a:p>
        </p:txBody>
      </p:sp>
      <p:sp>
        <p:nvSpPr>
          <p:cNvPr id="5" name="TextBox 4"/>
          <p:cNvSpPr txBox="1"/>
          <p:nvPr/>
        </p:nvSpPr>
        <p:spPr>
          <a:xfrm>
            <a:off x="381000" y="9906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drop a clustered index is as follows:</a:t>
            </a:r>
          </a:p>
        </p:txBody>
      </p:sp>
      <p:sp>
        <p:nvSpPr>
          <p:cNvPr id="6" name="Rounded Rectangle 5"/>
          <p:cNvSpPr/>
          <p:nvPr/>
        </p:nvSpPr>
        <p:spPr>
          <a:xfrm>
            <a:off x="838200" y="16002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350395"/>
            <a:ext cx="7696200" cy="1535805"/>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DROP INDEX &lt;index_name&gt; ON &lt;table_name&gt;</a:t>
            </a:r>
          </a:p>
          <a:p>
            <a:r>
              <a:rPr lang="en-US" dirty="0" smtClean="0"/>
              <a:t>[ WITH ( MOVE TO { &lt;partition_scheme_name&gt; ( &lt;column_name&gt; )</a:t>
            </a:r>
          </a:p>
          <a:p>
            <a:r>
              <a:rPr lang="en-US" dirty="0" smtClean="0"/>
              <a:t>| &lt;filegroup_name&gt;</a:t>
            </a:r>
          </a:p>
          <a:p>
            <a:r>
              <a:rPr lang="en-US" dirty="0" smtClean="0"/>
              <a:t>| 'default'</a:t>
            </a:r>
          </a:p>
          <a:p>
            <a:r>
              <a:rPr lang="en-US" dirty="0" smtClean="0"/>
              <a:t>})</a:t>
            </a:r>
          </a:p>
          <a:p>
            <a:r>
              <a:rPr lang="en-US" dirty="0" smtClean="0"/>
              <a:t>]</a:t>
            </a:r>
          </a:p>
        </p:txBody>
      </p:sp>
      <p:sp>
        <p:nvSpPr>
          <p:cNvPr id="10" name="TextBox 9"/>
          <p:cNvSpPr txBox="1"/>
          <p:nvPr/>
        </p:nvSpPr>
        <p:spPr>
          <a:xfrm>
            <a:off x="762000" y="4113074"/>
            <a:ext cx="7543800" cy="1754326"/>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index_name</a:t>
            </a:r>
            <a:r>
              <a:rPr lang="en-US" sz="1800" dirty="0" smtClean="0">
                <a:latin typeface="Calibri" pitchFamily="34" charset="0"/>
                <a:cs typeface="Calibri" pitchFamily="34" charset="0"/>
              </a:rPr>
              <a:t>: specifies the name of the index.</a:t>
            </a:r>
          </a:p>
          <a:p>
            <a:pPr marL="231775">
              <a:lnSpc>
                <a:spcPct val="100000"/>
              </a:lnSpc>
              <a:spcBef>
                <a:spcPts val="0"/>
              </a:spcBef>
            </a:pPr>
            <a:r>
              <a:rPr lang="en-US" sz="1800" dirty="0" smtClean="0">
                <a:cs typeface="Courier New" pitchFamily="49" charset="0"/>
              </a:rPr>
              <a:t>partition_scheme_name</a:t>
            </a:r>
            <a:r>
              <a:rPr lang="en-US" sz="1800" dirty="0" smtClean="0">
                <a:latin typeface="Calibri" pitchFamily="34" charset="0"/>
                <a:cs typeface="Calibri" pitchFamily="34" charset="0"/>
              </a:rPr>
              <a:t>: specifies the name of the partition scheme.</a:t>
            </a:r>
          </a:p>
          <a:p>
            <a:pPr marL="231775">
              <a:lnSpc>
                <a:spcPct val="100000"/>
              </a:lnSpc>
              <a:spcBef>
                <a:spcPts val="0"/>
              </a:spcBef>
            </a:pPr>
            <a:r>
              <a:rPr lang="en-US" sz="1800" dirty="0" smtClean="0">
                <a:cs typeface="Courier New" pitchFamily="49" charset="0"/>
              </a:rPr>
              <a:t>filegroup_name</a:t>
            </a:r>
            <a:r>
              <a:rPr lang="en-US" sz="1800" dirty="0" smtClean="0">
                <a:latin typeface="Calibri" pitchFamily="34" charset="0"/>
                <a:cs typeface="Calibri" pitchFamily="34" charset="0"/>
              </a:rPr>
              <a:t>: specifies the name of the filegroup to store the partitions.</a:t>
            </a:r>
          </a:p>
          <a:p>
            <a:pPr marL="231775">
              <a:lnSpc>
                <a:spcPct val="100000"/>
              </a:lnSpc>
              <a:spcBef>
                <a:spcPts val="0"/>
              </a:spcBef>
            </a:pPr>
            <a:r>
              <a:rPr lang="en-US" sz="1800" dirty="0" smtClean="0">
                <a:cs typeface="Courier New" pitchFamily="49" charset="0"/>
              </a:rPr>
              <a:t>default</a:t>
            </a:r>
            <a:r>
              <a:rPr lang="en-US" sz="1800" dirty="0" smtClean="0">
                <a:latin typeface="Calibri" pitchFamily="34" charset="0"/>
                <a:cs typeface="Calibri" pitchFamily="34" charset="0"/>
              </a:rPr>
              <a:t>: specifies the default location to store the resulting table.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Dropping an Index 3-3</a:t>
            </a:r>
            <a:endParaRPr lang="en-US" dirty="0"/>
          </a:p>
        </p:txBody>
      </p:sp>
      <p:sp>
        <p:nvSpPr>
          <p:cNvPr id="5" name="TextBox 4"/>
          <p:cNvSpPr txBox="1"/>
          <p:nvPr/>
        </p:nvSpPr>
        <p:spPr>
          <a:xfrm>
            <a:off x="381000" y="9906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drops the index </a:t>
            </a:r>
            <a:r>
              <a:rPr lang="en-US" sz="1800" b="1" dirty="0" smtClean="0">
                <a:cs typeface="Courier New" pitchFamily="49" charset="0"/>
              </a:rPr>
              <a:t>IX_SuppID</a:t>
            </a:r>
            <a:r>
              <a:rPr lang="en-US" sz="1800" dirty="0" smtClean="0">
                <a:latin typeface="Calibri" pitchFamily="34" charset="0"/>
                <a:cs typeface="Calibri" pitchFamily="34" charset="0"/>
              </a:rPr>
              <a:t> created on the </a:t>
            </a:r>
            <a:r>
              <a:rPr lang="en-US" sz="1800" b="1" dirty="0" smtClean="0">
                <a:cs typeface="Courier New" pitchFamily="49" charset="0"/>
              </a:rPr>
              <a:t>SuppID</a:t>
            </a:r>
            <a:r>
              <a:rPr lang="en-US" sz="1800" dirty="0" smtClean="0">
                <a:latin typeface="Calibri" pitchFamily="34" charset="0"/>
                <a:cs typeface="Calibri" pitchFamily="34" charset="0"/>
              </a:rPr>
              <a:t> column of the </a:t>
            </a:r>
            <a:r>
              <a:rPr lang="en-US" sz="1800" b="1" dirty="0" smtClean="0">
                <a:cs typeface="Courier New" pitchFamily="49" charset="0"/>
              </a:rPr>
              <a:t>Supplier_Details</a:t>
            </a:r>
            <a:r>
              <a:rPr lang="en-US" sz="1800" dirty="0" smtClean="0">
                <a:latin typeface="Calibri" pitchFamily="34" charset="0"/>
                <a:cs typeface="Calibri" pitchFamily="34" charset="0"/>
              </a:rPr>
              <a:t> table:</a:t>
            </a:r>
          </a:p>
        </p:txBody>
      </p:sp>
      <p:sp>
        <p:nvSpPr>
          <p:cNvPr id="6" name="TextBox 5"/>
          <p:cNvSpPr txBox="1"/>
          <p:nvPr/>
        </p:nvSpPr>
        <p:spPr>
          <a:xfrm>
            <a:off x="838200" y="1752600"/>
            <a:ext cx="76962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DROP INDEX IX_SuppID ON Supplier_Details</a:t>
            </a:r>
          </a:p>
          <a:p>
            <a:r>
              <a:rPr lang="en-US" dirty="0" smtClean="0"/>
              <a:t>WITH (MOVE TO 'default')</a:t>
            </a:r>
          </a:p>
          <a:p>
            <a:endParaRPr lang="en-US" dirty="0"/>
          </a:p>
        </p:txBody>
      </p:sp>
      <p:sp>
        <p:nvSpPr>
          <p:cNvPr id="7" name="TextBox 6"/>
          <p:cNvSpPr txBox="1"/>
          <p:nvPr/>
        </p:nvSpPr>
        <p:spPr>
          <a:xfrm>
            <a:off x="381000" y="2935069"/>
            <a:ext cx="82296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 in the resulting </a:t>
            </a:r>
            <a:r>
              <a:rPr lang="en-US" sz="1800" b="1" dirty="0" smtClean="0">
                <a:cs typeface="Courier New" pitchFamily="49" charset="0"/>
              </a:rPr>
              <a:t>Supplier_Details</a:t>
            </a:r>
            <a:r>
              <a:rPr lang="en-US" sz="1800" dirty="0" smtClean="0">
                <a:latin typeface="Calibri" pitchFamily="34" charset="0"/>
                <a:cs typeface="Calibri" pitchFamily="34" charset="0"/>
              </a:rPr>
              <a:t> table is moved to the default location.</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drops the index </a:t>
            </a:r>
            <a:r>
              <a:rPr lang="en-US" sz="1800" b="1" dirty="0" smtClean="0">
                <a:cs typeface="Courier New" pitchFamily="49" charset="0"/>
              </a:rPr>
              <a:t>IX_SuppID</a:t>
            </a:r>
            <a:r>
              <a:rPr lang="en-US" sz="1800" dirty="0" smtClean="0">
                <a:latin typeface="Calibri" pitchFamily="34" charset="0"/>
                <a:cs typeface="Calibri" pitchFamily="34" charset="0"/>
              </a:rPr>
              <a:t> created on the </a:t>
            </a:r>
            <a:r>
              <a:rPr lang="en-US" sz="1800" b="1" dirty="0" smtClean="0">
                <a:cs typeface="Courier New" pitchFamily="49" charset="0"/>
              </a:rPr>
              <a:t>SuppID</a:t>
            </a:r>
            <a:r>
              <a:rPr lang="en-US" sz="1800" b="1" dirty="0" smtClean="0">
                <a:latin typeface="Calibri" pitchFamily="34" charset="0"/>
                <a:cs typeface="Calibri" pitchFamily="34" charset="0"/>
              </a:rPr>
              <a:t> </a:t>
            </a:r>
            <a:r>
              <a:rPr lang="en-US" sz="1800" dirty="0" smtClean="0">
                <a:latin typeface="Calibri" pitchFamily="34" charset="0"/>
                <a:cs typeface="Calibri" pitchFamily="34" charset="0"/>
              </a:rPr>
              <a:t>column of the </a:t>
            </a:r>
            <a:r>
              <a:rPr lang="en-US" sz="1800" b="1" dirty="0" smtClean="0">
                <a:cs typeface="Courier New" pitchFamily="49" charset="0"/>
              </a:rPr>
              <a:t>Supplier_Details</a:t>
            </a:r>
            <a:r>
              <a:rPr lang="en-US" sz="1800" dirty="0" smtClean="0">
                <a:latin typeface="Calibri" pitchFamily="34" charset="0"/>
                <a:cs typeface="Calibri" pitchFamily="34" charset="0"/>
              </a:rPr>
              <a:t> table:</a:t>
            </a:r>
          </a:p>
        </p:txBody>
      </p:sp>
      <p:sp>
        <p:nvSpPr>
          <p:cNvPr id="8" name="TextBox 7"/>
          <p:cNvSpPr txBox="1"/>
          <p:nvPr/>
        </p:nvSpPr>
        <p:spPr>
          <a:xfrm>
            <a:off x="838200" y="4572000"/>
            <a:ext cx="7696200" cy="1034899"/>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DROP INDEX IX_SuppID ON Supplier_Details</a:t>
            </a:r>
          </a:p>
          <a:p>
            <a:r>
              <a:rPr lang="en-US" dirty="0" smtClean="0"/>
              <a:t>WITH (MOVE TO FGCountry)</a:t>
            </a:r>
          </a:p>
          <a:p>
            <a:endParaRPr lang="en-US" dirty="0"/>
          </a:p>
        </p:txBody>
      </p:sp>
      <p:sp>
        <p:nvSpPr>
          <p:cNvPr id="9" name="TextBox 8"/>
          <p:cNvSpPr txBox="1"/>
          <p:nvPr/>
        </p:nvSpPr>
        <p:spPr>
          <a:xfrm>
            <a:off x="381000" y="5754469"/>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 in the resulting </a:t>
            </a:r>
            <a:r>
              <a:rPr lang="en-US" sz="1800" b="1" dirty="0" smtClean="0">
                <a:cs typeface="Courier New" pitchFamily="49" charset="0"/>
              </a:rPr>
              <a:t>Supplier_Details</a:t>
            </a:r>
            <a:r>
              <a:rPr lang="en-US" sz="1800" dirty="0" smtClean="0">
                <a:latin typeface="Calibri" pitchFamily="34" charset="0"/>
                <a:cs typeface="Calibri" pitchFamily="34" charset="0"/>
              </a:rPr>
              <a:t> table is moved to the </a:t>
            </a:r>
            <a:r>
              <a:rPr lang="en-US" sz="1800" b="1" dirty="0" smtClean="0">
                <a:cs typeface="Courier New" pitchFamily="49" charset="0"/>
              </a:rPr>
              <a:t>FGCountry</a:t>
            </a:r>
            <a:r>
              <a:rPr lang="en-US" sz="1800" dirty="0" smtClean="0">
                <a:latin typeface="Calibri" pitchFamily="34" charset="0"/>
                <a:cs typeface="Calibri" pitchFamily="34" charset="0"/>
              </a:rPr>
              <a:t> filegroup.</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Difference between Clustered and Nonclustered Indexes</a:t>
            </a:r>
            <a:endParaRPr lang="en-US" dirty="0"/>
          </a:p>
        </p:txBody>
      </p:sp>
      <p:sp>
        <p:nvSpPr>
          <p:cNvPr id="5" name="TextBox 4"/>
          <p:cNvSpPr txBox="1"/>
          <p:nvPr/>
        </p:nvSpPr>
        <p:spPr>
          <a:xfrm>
            <a:off x="381000" y="990600"/>
            <a:ext cx="8229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Clustered and nonclustered indexes are different in terms of their architecture and their usefulness in query executions.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highlights the differences between clustered and nonclustered indexes:</a:t>
            </a:r>
          </a:p>
        </p:txBody>
      </p:sp>
      <p:graphicFrame>
        <p:nvGraphicFramePr>
          <p:cNvPr id="6" name="Table 5"/>
          <p:cNvGraphicFramePr>
            <a:graphicFrameLocks noGrp="1"/>
          </p:cNvGraphicFramePr>
          <p:nvPr>
            <p:extLst>
              <p:ext uri="{D42A27DB-BD31-4B8C-83A1-F6EECF244321}">
                <p14:modId xmlns="" xmlns:p14="http://schemas.microsoft.com/office/powerpoint/2010/main" val="1342121628"/>
              </p:ext>
            </p:extLst>
          </p:nvPr>
        </p:nvGraphicFramePr>
        <p:xfrm>
          <a:off x="990600" y="2375485"/>
          <a:ext cx="7086600" cy="3644315"/>
        </p:xfrm>
        <a:graphic>
          <a:graphicData uri="http://schemas.openxmlformats.org/drawingml/2006/table">
            <a:tbl>
              <a:tblPr firstRow="1" bandRow="1">
                <a:tableStyleId>{00A15C55-8517-42AA-B614-E9B94910E393}</a:tableStyleId>
              </a:tblPr>
              <a:tblGrid>
                <a:gridCol w="3200400"/>
                <a:gridCol w="3886200"/>
              </a:tblGrid>
              <a:tr h="533400">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Clustered Indexes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Nonclustered Indexes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r>
              <a:tr h="376475">
                <a:tc>
                  <a:txBody>
                    <a:bodyPr/>
                    <a:lstStyle/>
                    <a:p>
                      <a:r>
                        <a:rPr lang="en-US" sz="1400" b="0" kern="1200" baseline="0" dirty="0" smtClean="0">
                          <a:solidFill>
                            <a:schemeClr val="dk1"/>
                          </a:solidFill>
                          <a:latin typeface="Arial" pitchFamily="34" charset="0"/>
                          <a:ea typeface="+mn-ea"/>
                          <a:cs typeface="Arial" pitchFamily="34" charset="0"/>
                        </a:rPr>
                        <a:t>Used for queries that return large resultsets</a:t>
                      </a:r>
                    </a:p>
                  </a:txBody>
                  <a:tcPr marT="0" marB="0" anchor="ctr"/>
                </a:tc>
                <a:tc>
                  <a:txBody>
                    <a:bodyPr/>
                    <a:lstStyle/>
                    <a:p>
                      <a:endParaRPr lang="en-US" sz="1400" b="0" kern="1200" baseline="0" dirty="0" smtClean="0">
                        <a:solidFill>
                          <a:schemeClr val="tx1"/>
                        </a:solidFill>
                        <a:latin typeface="Arial" pitchFamily="34" charset="0"/>
                        <a:ea typeface="+mn-ea"/>
                        <a:cs typeface="Arial" pitchFamily="34" charset="0"/>
                      </a:endParaRPr>
                    </a:p>
                    <a:p>
                      <a:pPr marL="0" indent="0">
                        <a:buFont typeface="Arial" pitchFamily="34" charset="0"/>
                        <a:buNone/>
                      </a:pPr>
                      <a:r>
                        <a:rPr lang="en-US" sz="1400" b="0" kern="1200" baseline="0" dirty="0" smtClean="0">
                          <a:solidFill>
                            <a:schemeClr val="tx1"/>
                          </a:solidFill>
                          <a:latin typeface="Arial" pitchFamily="34" charset="0"/>
                          <a:ea typeface="+mn-ea"/>
                          <a:cs typeface="Arial" pitchFamily="34" charset="0"/>
                        </a:rPr>
                        <a:t>Used for queries that do not return large resultsets</a:t>
                      </a:r>
                    </a:p>
                    <a:p>
                      <a:endParaRPr lang="en-US" sz="1400" b="0" kern="1200" baseline="0" dirty="0" smtClean="0">
                        <a:solidFill>
                          <a:schemeClr val="tx1"/>
                        </a:solidFill>
                        <a:latin typeface="Arial" pitchFamily="34" charset="0"/>
                        <a:ea typeface="+mn-ea"/>
                        <a:cs typeface="Arial" pitchFamily="34" charset="0"/>
                      </a:endParaRPr>
                    </a:p>
                  </a:txBody>
                  <a:tcPr marT="0" marB="0" anchor="ctr"/>
                </a:tc>
              </a:tr>
              <a:tr h="376475">
                <a:tc>
                  <a:txBody>
                    <a:bodyPr/>
                    <a:lstStyle/>
                    <a:p>
                      <a:r>
                        <a:rPr lang="en-US" sz="1400" b="0" kern="1200" baseline="0" dirty="0" smtClean="0">
                          <a:solidFill>
                            <a:schemeClr val="dk1"/>
                          </a:solidFill>
                          <a:latin typeface="Arial" pitchFamily="34" charset="0"/>
                          <a:ea typeface="+mn-ea"/>
                          <a:cs typeface="Arial" pitchFamily="34" charset="0"/>
                        </a:rPr>
                        <a:t>Only one clustered index can be created on a table</a:t>
                      </a:r>
                    </a:p>
                  </a:txBody>
                  <a:tcPr marT="0" marB="0" anchor="ctr"/>
                </a:tc>
                <a:tc>
                  <a:txBody>
                    <a:bodyPr/>
                    <a:lstStyle/>
                    <a:p>
                      <a:endParaRPr lang="en-US" sz="1400" b="0" kern="1200" baseline="0" dirty="0" smtClean="0">
                        <a:solidFill>
                          <a:schemeClr val="tx1"/>
                        </a:solidFill>
                        <a:latin typeface="Arial" pitchFamily="34" charset="0"/>
                        <a:ea typeface="+mn-ea"/>
                        <a:cs typeface="Arial" pitchFamily="34" charset="0"/>
                      </a:endParaRPr>
                    </a:p>
                    <a:p>
                      <a:pPr marL="0" indent="0">
                        <a:buFont typeface="Arial" pitchFamily="34" charset="0"/>
                        <a:buNone/>
                      </a:pPr>
                      <a:r>
                        <a:rPr lang="en-US" sz="1400" b="0" kern="1200" baseline="0" dirty="0" smtClean="0">
                          <a:solidFill>
                            <a:schemeClr val="tx1"/>
                          </a:solidFill>
                          <a:latin typeface="Arial" pitchFamily="34" charset="0"/>
                          <a:ea typeface="+mn-ea"/>
                          <a:cs typeface="Arial" pitchFamily="34" charset="0"/>
                        </a:rPr>
                        <a:t>Multiple nonclustered indexes can be created on a table</a:t>
                      </a:r>
                    </a:p>
                    <a:p>
                      <a:pPr marL="0" indent="0">
                        <a:buFont typeface="Arial" pitchFamily="34" charset="0"/>
                        <a:buNone/>
                      </a:pPr>
                      <a:endParaRPr lang="en-US" sz="1400" b="0" kern="1200" baseline="0" dirty="0" smtClean="0">
                        <a:solidFill>
                          <a:schemeClr val="tx1"/>
                        </a:solidFill>
                        <a:latin typeface="Arial" pitchFamily="34" charset="0"/>
                        <a:ea typeface="+mn-ea"/>
                        <a:cs typeface="Arial" pitchFamily="34" charset="0"/>
                      </a:endParaRP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The data is stored in a sorted manner on the clustered key	</a:t>
                      </a:r>
                    </a:p>
                  </a:txBody>
                  <a:tcPr marT="0" marB="0" anchor="ctr"/>
                </a:tc>
                <a:tc>
                  <a:txBody>
                    <a:bodyPr/>
                    <a:lstStyle/>
                    <a:p>
                      <a:endParaRPr lang="en-US" sz="1400" b="0" kern="1200" baseline="0" dirty="0" smtClean="0">
                        <a:solidFill>
                          <a:schemeClr val="tx1"/>
                        </a:solidFill>
                        <a:latin typeface="Arial" pitchFamily="34" charset="0"/>
                        <a:ea typeface="+mn-ea"/>
                        <a:cs typeface="Arial" pitchFamily="34" charset="0"/>
                      </a:endParaRPr>
                    </a:p>
                    <a:p>
                      <a:pPr marL="0" indent="0">
                        <a:buFont typeface="Arial" pitchFamily="34" charset="0"/>
                        <a:buNone/>
                      </a:pPr>
                      <a:r>
                        <a:rPr lang="en-US" sz="1400" b="0" kern="1200" baseline="0" dirty="0" smtClean="0">
                          <a:solidFill>
                            <a:schemeClr val="tx1"/>
                          </a:solidFill>
                          <a:latin typeface="Arial" pitchFamily="34" charset="0"/>
                          <a:ea typeface="+mn-ea"/>
                          <a:cs typeface="Arial" pitchFamily="34" charset="0"/>
                        </a:rPr>
                        <a:t>The data is not stored in a sorted manner on the nonclustered key</a:t>
                      </a:r>
                    </a:p>
                    <a:p>
                      <a:pPr marL="0" indent="0">
                        <a:buFont typeface="Arial" pitchFamily="34" charset="0"/>
                        <a:buNone/>
                      </a:pPr>
                      <a:endParaRPr lang="en-US" sz="1400" b="0" kern="1200" baseline="0" dirty="0" smtClean="0">
                        <a:solidFill>
                          <a:schemeClr val="tx1"/>
                        </a:solidFill>
                        <a:latin typeface="Arial" pitchFamily="34" charset="0"/>
                        <a:ea typeface="+mn-ea"/>
                        <a:cs typeface="Arial" pitchFamily="34" charset="0"/>
                      </a:endParaRP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The leaf nodes of a clustered index contain the data pages</a:t>
                      </a:r>
                    </a:p>
                  </a:txBody>
                  <a:tcPr marT="0" marB="0" anchor="ctr"/>
                </a:tc>
                <a:tc>
                  <a:txBody>
                    <a:bodyPr/>
                    <a:lstStyle/>
                    <a:p>
                      <a:pPr marL="0" indent="0">
                        <a:buFont typeface="Arial" pitchFamily="34" charset="0"/>
                        <a:buNone/>
                      </a:pPr>
                      <a:r>
                        <a:rPr lang="en-US" sz="1400" b="0" kern="1200" baseline="0" dirty="0" smtClean="0">
                          <a:solidFill>
                            <a:schemeClr val="tx1"/>
                          </a:solidFill>
                          <a:latin typeface="Arial" pitchFamily="34" charset="0"/>
                          <a:ea typeface="+mn-ea"/>
                          <a:cs typeface="Arial" pitchFamily="34" charset="0"/>
                        </a:rPr>
                        <a:t>The leaf nodes of a nonclustered index contain index pages</a:t>
                      </a:r>
                    </a:p>
                  </a:txBody>
                  <a:tcPr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XML Indexes</a:t>
            </a:r>
            <a:endParaRPr lang="en-US" dirty="0"/>
          </a:p>
        </p:txBody>
      </p:sp>
      <p:sp>
        <p:nvSpPr>
          <p:cNvPr id="5" name="TextBox 4"/>
          <p:cNvSpPr txBox="1"/>
          <p:nvPr/>
        </p:nvSpPr>
        <p:spPr>
          <a:xfrm>
            <a:off x="381000" y="9906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xml data type is used to store XML documents and fragments as shown in the following figure:</a:t>
            </a:r>
          </a:p>
        </p:txBody>
      </p:sp>
      <p:pic>
        <p:nvPicPr>
          <p:cNvPr id="6" name="Picture 5" descr="Figure 11.17.tif"/>
          <p:cNvPicPr>
            <a:picLocks noChangeAspect="1"/>
          </p:cNvPicPr>
          <p:nvPr/>
        </p:nvPicPr>
        <p:blipFill>
          <a:blip r:embed="rId2" cstate="print"/>
          <a:stretch>
            <a:fillRect/>
          </a:stretch>
        </p:blipFill>
        <p:spPr>
          <a:xfrm>
            <a:off x="1371600" y="1752600"/>
            <a:ext cx="6552096" cy="2590800"/>
          </a:xfrm>
          <a:prstGeom prst="rect">
            <a:avLst/>
          </a:prstGeom>
        </p:spPr>
      </p:pic>
      <p:sp>
        <p:nvSpPr>
          <p:cNvPr id="7" name="TextBox 6"/>
          <p:cNvSpPr txBox="1"/>
          <p:nvPr/>
        </p:nvSpPr>
        <p:spPr>
          <a:xfrm>
            <a:off x="381000" y="4646474"/>
            <a:ext cx="83058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XML fragment is an XML instance that has a single top-level element missing.</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Due to the large size of XML columns, queries that search within these columns can be slow.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You can speed up these queries by creating an XML index on each column.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XML index can be a clustered or a nonclustered index. Each table can have up to 249 XML indexes.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1-5</a:t>
            </a:r>
            <a:endParaRPr lang="en-US" dirty="0"/>
          </a:p>
        </p:txBody>
      </p:sp>
      <p:sp>
        <p:nvSpPr>
          <p:cNvPr id="5" name="TextBox 4"/>
          <p:cNvSpPr txBox="1"/>
          <p:nvPr/>
        </p:nvSpPr>
        <p:spPr>
          <a:xfrm>
            <a:off x="381000" y="990600"/>
            <a:ext cx="8229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XML indexes can be created on a table only if there is a clustered index based on the primary key of the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primary key cannot exceed 15 columns.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different types of XML indexes are as follows:</a:t>
            </a:r>
          </a:p>
        </p:txBody>
      </p:sp>
      <p:grpSp>
        <p:nvGrpSpPr>
          <p:cNvPr id="6" name="Group 5"/>
          <p:cNvGrpSpPr/>
          <p:nvPr/>
        </p:nvGrpSpPr>
        <p:grpSpPr>
          <a:xfrm>
            <a:off x="457200" y="2362200"/>
            <a:ext cx="2514600" cy="457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Primary XML Indexes</a:t>
              </a:r>
              <a:endParaRPr lang="en-US" sz="1800" b="1" kern="1200" dirty="0">
                <a:latin typeface="Calibri" pitchFamily="34" charset="0"/>
                <a:cs typeface="Calibri" pitchFamily="34" charset="0"/>
              </a:endParaRPr>
            </a:p>
          </p:txBody>
        </p:sp>
      </p:grpSp>
      <p:sp>
        <p:nvSpPr>
          <p:cNvPr id="9" name="TextBox 8"/>
          <p:cNvSpPr txBox="1"/>
          <p:nvPr/>
        </p:nvSpPr>
        <p:spPr>
          <a:xfrm>
            <a:off x="381000" y="2971800"/>
            <a:ext cx="8229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process of carrying out queries within an XML column can sometimes be slow.</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primary XML index is created on each XML column to speed up these queries.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is a special index that shreds the XML data to store information.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primary XML index is as follows:</a:t>
            </a:r>
          </a:p>
        </p:txBody>
      </p:sp>
      <p:sp>
        <p:nvSpPr>
          <p:cNvPr id="10" name="Rounded Rectangle 9"/>
          <p:cNvSpPr/>
          <p:nvPr/>
        </p:nvSpPr>
        <p:spPr>
          <a:xfrm>
            <a:off x="838200" y="42672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1" name="TextBox 10"/>
          <p:cNvSpPr txBox="1"/>
          <p:nvPr/>
        </p:nvSpPr>
        <p:spPr>
          <a:xfrm>
            <a:off x="838200" y="4878592"/>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PRIMARY XML INDEX index_name ON &lt;table_name&gt; (column_name)</a:t>
            </a: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2-5</a:t>
            </a:r>
            <a:endParaRPr lang="en-US" dirty="0"/>
          </a:p>
        </p:txBody>
      </p:sp>
      <p:sp>
        <p:nvSpPr>
          <p:cNvPr id="5" name="TextBox 4"/>
          <p:cNvSpPr txBox="1"/>
          <p:nvPr/>
        </p:nvSpPr>
        <p:spPr>
          <a:xfrm>
            <a:off x="381000" y="990600"/>
            <a:ext cx="83058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primary XML index on the </a:t>
            </a:r>
            <a:r>
              <a:rPr lang="en-US" sz="1800" b="1" dirty="0" smtClean="0">
                <a:cs typeface="Courier New" pitchFamily="49" charset="0"/>
              </a:rPr>
              <a:t>CatalogDescription</a:t>
            </a:r>
            <a:r>
              <a:rPr lang="en-US" sz="1800" dirty="0" smtClean="0">
                <a:latin typeface="Calibri" pitchFamily="34" charset="0"/>
                <a:cs typeface="Calibri" pitchFamily="34" charset="0"/>
              </a:rPr>
              <a:t> column in the </a:t>
            </a:r>
            <a:r>
              <a:rPr lang="en-US" sz="1800" b="1" dirty="0" smtClean="0">
                <a:cs typeface="Courier New" pitchFamily="49" charset="0"/>
              </a:rPr>
              <a:t>Production.ProductModel</a:t>
            </a:r>
            <a:r>
              <a:rPr lang="en-US" sz="1800" dirty="0" smtClean="0">
                <a:latin typeface="Calibri" pitchFamily="34" charset="0"/>
                <a:cs typeface="Calibri" pitchFamily="34" charset="0"/>
              </a:rPr>
              <a:t> table:</a:t>
            </a:r>
          </a:p>
        </p:txBody>
      </p:sp>
      <p:sp>
        <p:nvSpPr>
          <p:cNvPr id="6" name="TextBox 5"/>
          <p:cNvSpPr txBox="1"/>
          <p:nvPr/>
        </p:nvSpPr>
        <p:spPr>
          <a:xfrm>
            <a:off x="838200" y="1676400"/>
            <a:ext cx="76962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CREATE PRIMARY XML INDEX PXML_ProductModel_CatalogDescription</a:t>
            </a:r>
          </a:p>
          <a:p>
            <a:r>
              <a:rPr lang="en-US" dirty="0" smtClean="0"/>
              <a:t>ON Production.ProductModel (CatalogDescription);</a:t>
            </a:r>
          </a:p>
          <a:p>
            <a:r>
              <a:rPr lang="en-US" dirty="0" smtClean="0"/>
              <a:t>GO</a:t>
            </a:r>
            <a:endParaRPr lang="en-US" dirty="0"/>
          </a:p>
        </p:txBody>
      </p:sp>
      <p:grpSp>
        <p:nvGrpSpPr>
          <p:cNvPr id="7" name="Group 6"/>
          <p:cNvGrpSpPr/>
          <p:nvPr/>
        </p:nvGrpSpPr>
        <p:grpSpPr>
          <a:xfrm>
            <a:off x="457200" y="2892862"/>
            <a:ext cx="2514600" cy="457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Secondary XML Indexes</a:t>
              </a:r>
              <a:endParaRPr lang="en-US" sz="1800" b="1" kern="1200" dirty="0">
                <a:latin typeface="Calibri" pitchFamily="34" charset="0"/>
                <a:cs typeface="Calibri" pitchFamily="34" charset="0"/>
              </a:endParaRPr>
            </a:p>
          </p:txBody>
        </p:sp>
      </p:grpSp>
      <p:sp>
        <p:nvSpPr>
          <p:cNvPr id="10" name="TextBox 9"/>
          <p:cNvSpPr txBox="1"/>
          <p:nvPr/>
        </p:nvSpPr>
        <p:spPr>
          <a:xfrm>
            <a:off x="381000" y="3502462"/>
            <a:ext cx="82296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Secondary XML indexes are specialized XML indexes that help with specific XML queries.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features of secondary XML indexes are as follows:</a:t>
            </a:r>
          </a:p>
          <a:p>
            <a:pPr marL="682625" indent="-341313">
              <a:lnSpc>
                <a:spcPct val="100000"/>
              </a:lnSpc>
              <a:spcBef>
                <a:spcPts val="0"/>
              </a:spcBef>
              <a:buFont typeface="Arial" pitchFamily="34" charset="0"/>
              <a:buChar char="•"/>
            </a:pPr>
            <a:r>
              <a:rPr lang="en-US" sz="1800" dirty="0" smtClean="0">
                <a:latin typeface="Calibri" pitchFamily="34" charset="0"/>
                <a:cs typeface="Calibri" pitchFamily="34" charset="0"/>
              </a:rPr>
              <a:t>Searching for values anywhere in the XML document.</a:t>
            </a:r>
          </a:p>
          <a:p>
            <a:pPr marL="682625" indent="-341313">
              <a:lnSpc>
                <a:spcPct val="100000"/>
              </a:lnSpc>
              <a:spcBef>
                <a:spcPts val="0"/>
              </a:spcBef>
              <a:buFont typeface="Arial" pitchFamily="34" charset="0"/>
              <a:buChar char="•"/>
            </a:pPr>
            <a:r>
              <a:rPr lang="en-US" sz="1800" dirty="0" smtClean="0">
                <a:latin typeface="Calibri" pitchFamily="34" charset="0"/>
                <a:cs typeface="Calibri" pitchFamily="34" charset="0"/>
              </a:rPr>
              <a:t>Retrieving particular object properties from within an XML document.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3-5</a:t>
            </a:r>
            <a:endParaRPr lang="en-US" dirty="0"/>
          </a:p>
        </p:txBody>
      </p:sp>
      <p:sp>
        <p:nvSpPr>
          <p:cNvPr id="5" name="TextBox 4"/>
          <p:cNvSpPr txBox="1"/>
          <p:nvPr/>
        </p:nvSpPr>
        <p:spPr>
          <a:xfrm>
            <a:off x="381000" y="990600"/>
            <a:ext cx="85344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Secondary XML indexes can only be created on columns that already have a primary XML index.</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secondary XML index on the </a:t>
            </a:r>
            <a:r>
              <a:rPr lang="en-US" sz="1800" b="1" dirty="0" smtClean="0">
                <a:cs typeface="Courier New" pitchFamily="49" charset="0"/>
              </a:rPr>
              <a:t>CatalogDescription</a:t>
            </a:r>
            <a:r>
              <a:rPr lang="en-US" sz="1800" dirty="0" smtClean="0">
                <a:latin typeface="Calibri" pitchFamily="34" charset="0"/>
                <a:cs typeface="Calibri" pitchFamily="34" charset="0"/>
              </a:rPr>
              <a:t> column in the </a:t>
            </a:r>
            <a:r>
              <a:rPr lang="en-US" sz="1800" b="1" dirty="0" smtClean="0">
                <a:cs typeface="Courier New" pitchFamily="49" charset="0"/>
              </a:rPr>
              <a:t>Production.ProductModel</a:t>
            </a:r>
            <a:r>
              <a:rPr lang="en-US" sz="1800" dirty="0" smtClean="0">
                <a:latin typeface="Calibri" pitchFamily="34" charset="0"/>
                <a:cs typeface="Calibri" pitchFamily="34" charset="0"/>
              </a:rPr>
              <a:t> table:</a:t>
            </a:r>
          </a:p>
        </p:txBody>
      </p:sp>
      <p:sp>
        <p:nvSpPr>
          <p:cNvPr id="6" name="TextBox 5"/>
          <p:cNvSpPr txBox="1"/>
          <p:nvPr/>
        </p:nvSpPr>
        <p:spPr>
          <a:xfrm>
            <a:off x="838200" y="2514600"/>
            <a:ext cx="7696200" cy="1293431"/>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CREATE XML INDEX IXML_ProductModel_CatalogDescription_Path</a:t>
            </a:r>
          </a:p>
          <a:p>
            <a:r>
              <a:rPr lang="en-US" dirty="0" smtClean="0"/>
              <a:t>ON Production.ProductModel (CatalogDescription)</a:t>
            </a:r>
          </a:p>
          <a:p>
            <a:r>
              <a:rPr lang="en-US" dirty="0" smtClean="0"/>
              <a:t>USING XML INDEX PXML_ProductModel_CatalogDescription FOR PATH ;</a:t>
            </a:r>
          </a:p>
          <a:p>
            <a:r>
              <a:rPr lang="en-US" dirty="0" smtClean="0"/>
              <a:t>GO</a:t>
            </a:r>
            <a:endParaRPr lang="en-US" dirty="0"/>
          </a:p>
        </p:txBody>
      </p:sp>
      <p:grpSp>
        <p:nvGrpSpPr>
          <p:cNvPr id="7" name="Group 6"/>
          <p:cNvGrpSpPr/>
          <p:nvPr/>
        </p:nvGrpSpPr>
        <p:grpSpPr>
          <a:xfrm>
            <a:off x="457200" y="4036874"/>
            <a:ext cx="3124200" cy="457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Selective XML Indexes (SXI)</a:t>
              </a:r>
              <a:endParaRPr lang="en-US" sz="1800" b="1" kern="1200" dirty="0">
                <a:latin typeface="Calibri" pitchFamily="34" charset="0"/>
                <a:cs typeface="Calibri" pitchFamily="34" charset="0"/>
              </a:endParaRPr>
            </a:p>
          </p:txBody>
        </p:sp>
      </p:grpSp>
      <p:sp>
        <p:nvSpPr>
          <p:cNvPr id="10" name="TextBox 9"/>
          <p:cNvSpPr txBox="1"/>
          <p:nvPr/>
        </p:nvSpPr>
        <p:spPr>
          <a:xfrm>
            <a:off x="381000" y="4646474"/>
            <a:ext cx="82296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is a new type of XML index introduced by SQL Server 2012.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features of this new index is to improve querying performance over the data stored as XML in SQL Server, allows faster indexing of large XML data workloads, and improves scalability by reducing storage costs of the index.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Overview of Data Storage 1-2</a:t>
            </a:r>
            <a:endParaRPr lang="en-US" dirty="0"/>
          </a:p>
        </p:txBody>
      </p:sp>
      <p:grpSp>
        <p:nvGrpSpPr>
          <p:cNvPr id="5" name="Group 4"/>
          <p:cNvGrpSpPr/>
          <p:nvPr/>
        </p:nvGrpSpPr>
        <p:grpSpPr>
          <a:xfrm>
            <a:off x="6858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book contains pages, which contain paragraphs made up of sentences. Similarly, SQL Server 2012 stores data in storage units known as data pages.</a:t>
              </a:r>
              <a:endParaRPr lang="en-US" sz="1800" kern="1200" dirty="0">
                <a:latin typeface="Calibri" pitchFamily="34" charset="0"/>
                <a:cs typeface="Calibri" pitchFamily="34" charset="0"/>
              </a:endParaRPr>
            </a:p>
          </p:txBody>
        </p:sp>
      </p:grpSp>
      <p:grpSp>
        <p:nvGrpSpPr>
          <p:cNvPr id="8" name="Group 7"/>
          <p:cNvGrpSpPr/>
          <p:nvPr/>
        </p:nvGrpSpPr>
        <p:grpSpPr>
          <a:xfrm>
            <a:off x="6858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grpSp>
        <p:nvGrpSpPr>
          <p:cNvPr id="11" name="Group 10"/>
          <p:cNvGrpSpPr/>
          <p:nvPr/>
        </p:nvGrpSpPr>
        <p:grpSpPr>
          <a:xfrm>
            <a:off x="6858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Thus, SQL Server databases have 128 data pages per Mega Byte (MB) of storage space. A page begins with a 96-byte header, which stores system information about the page.</a:t>
              </a:r>
              <a:endParaRPr lang="en-US" sz="1800" kern="1200" dirty="0">
                <a:latin typeface="Calibri" pitchFamily="34" charset="0"/>
                <a:cs typeface="Calibri" pitchFamily="34" charset="0"/>
              </a:endParaRPr>
            </a:p>
          </p:txBody>
        </p:sp>
      </p:grpSp>
      <p:sp>
        <p:nvSpPr>
          <p:cNvPr id="14" name="Rounded Rectangle 4"/>
          <p:cNvSpPr/>
          <p:nvPr/>
        </p:nvSpPr>
        <p:spPr>
          <a:xfrm>
            <a:off x="7620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These pages contain data in the form of rows. In SQL Server 2012, the size of each data page is 8 Kilo Bytes (KB).</a:t>
            </a:r>
            <a:endParaRPr lang="en-US" sz="1800" kern="1200" dirty="0">
              <a:latin typeface="Calibri" pitchFamily="34" charset="0"/>
              <a:cs typeface="Calibri" pitchFamily="34" charset="0"/>
            </a:endParaRPr>
          </a:p>
        </p:txBody>
      </p:sp>
      <p:sp>
        <p:nvSpPr>
          <p:cNvPr id="15" name="TextBox 14"/>
          <p:cNvSpPr txBox="1"/>
          <p:nvPr/>
        </p:nvSpPr>
        <p:spPr>
          <a:xfrm>
            <a:off x="381000" y="380107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information includes the following:</a:t>
            </a:r>
          </a:p>
        </p:txBody>
      </p:sp>
      <p:graphicFrame>
        <p:nvGraphicFramePr>
          <p:cNvPr id="16" name="Diagram 15"/>
          <p:cNvGraphicFramePr/>
          <p:nvPr/>
        </p:nvGraphicFramePr>
        <p:xfrm>
          <a:off x="914400" y="4343400"/>
          <a:ext cx="7315200" cy="220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4-5</a:t>
            </a:r>
            <a:endParaRPr lang="en-US" dirty="0"/>
          </a:p>
        </p:txBody>
      </p:sp>
      <p:sp>
        <p:nvSpPr>
          <p:cNvPr id="5" name="TextBox 4"/>
          <p:cNvSpPr txBox="1"/>
          <p:nvPr/>
        </p:nvSpPr>
        <p:spPr>
          <a:xfrm>
            <a:off x="381000" y="9906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selective XML index is as follows:</a:t>
            </a:r>
          </a:p>
        </p:txBody>
      </p:sp>
      <p:sp>
        <p:nvSpPr>
          <p:cNvPr id="6" name="Rounded Rectangle 5"/>
          <p:cNvSpPr/>
          <p:nvPr/>
        </p:nvSpPr>
        <p:spPr>
          <a:xfrm>
            <a:off x="838200" y="1447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1953237"/>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SELECTIVE XML INDEX index_name ON &lt;table_name&gt; (column_name)</a:t>
            </a:r>
          </a:p>
          <a:p>
            <a:endParaRPr lang="en-US" dirty="0"/>
          </a:p>
        </p:txBody>
      </p:sp>
      <p:sp>
        <p:nvSpPr>
          <p:cNvPr id="8" name="TextBox 7"/>
          <p:cNvSpPr txBox="1"/>
          <p:nvPr/>
        </p:nvSpPr>
        <p:spPr>
          <a:xfrm>
            <a:off x="381000" y="28194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is an XML document in a table of approximately 500,000 rows:</a:t>
            </a:r>
          </a:p>
        </p:txBody>
      </p:sp>
      <p:sp>
        <p:nvSpPr>
          <p:cNvPr id="9" name="TextBox 8"/>
          <p:cNvSpPr txBox="1"/>
          <p:nvPr/>
        </p:nvSpPr>
        <p:spPr>
          <a:xfrm>
            <a:off x="838200" y="3276600"/>
            <a:ext cx="7696200" cy="325396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&lt;book&gt;</a:t>
            </a:r>
          </a:p>
          <a:p>
            <a:pPr marL="287338"/>
            <a:r>
              <a:rPr lang="en-US" dirty="0" smtClean="0"/>
              <a:t>&lt;created&gt;2004-03-01&lt;/created&gt;</a:t>
            </a:r>
          </a:p>
          <a:p>
            <a:pPr marL="287338"/>
            <a:r>
              <a:rPr lang="en-US" dirty="0" smtClean="0"/>
              <a:t>&lt;authors&gt;Various&lt;/authors&gt;</a:t>
            </a:r>
          </a:p>
          <a:p>
            <a:pPr marL="287338"/>
            <a:r>
              <a:rPr lang="en-US" dirty="0" smtClean="0"/>
              <a:t>&lt;subjects&gt;</a:t>
            </a:r>
          </a:p>
          <a:p>
            <a:pPr marL="682625"/>
            <a:r>
              <a:rPr lang="en-US" dirty="0" smtClean="0"/>
              <a:t>&lt;subject&gt;English wit and humor -- Periodicals&lt;/subject&gt;</a:t>
            </a:r>
          </a:p>
          <a:p>
            <a:pPr marL="682625"/>
            <a:r>
              <a:rPr lang="en-US" dirty="0" smtClean="0"/>
              <a:t>&lt;subject&gt;AP&lt;/subject&gt;</a:t>
            </a:r>
          </a:p>
          <a:p>
            <a:pPr marL="287338"/>
            <a:r>
              <a:rPr lang="en-US" dirty="0" smtClean="0"/>
              <a:t>&lt;/subjects&gt;</a:t>
            </a:r>
          </a:p>
          <a:p>
            <a:pPr marL="287338"/>
            <a:r>
              <a:rPr lang="en-US" dirty="0" smtClean="0"/>
              <a:t>&lt;title&gt;Punch, or the London Charivari, Volume 156, April 2, 1919&lt;/title&gt;</a:t>
            </a:r>
          </a:p>
          <a:p>
            <a:pPr marL="287338"/>
            <a:r>
              <a:rPr lang="en-US" dirty="0" smtClean="0"/>
              <a:t>&lt;id&gt;etext11617&lt;/id&gt;</a:t>
            </a:r>
          </a:p>
          <a:p>
            <a:r>
              <a:rPr lang="en-US" dirty="0" smtClean="0"/>
              <a:t>&lt;/book&gt;</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Types of XML Indexes 5-5</a:t>
            </a:r>
            <a:endParaRPr lang="en-US" dirty="0"/>
          </a:p>
        </p:txBody>
      </p:sp>
      <p:sp>
        <p:nvSpPr>
          <p:cNvPr id="5" name="TextBox 4"/>
          <p:cNvSpPr txBox="1"/>
          <p:nvPr/>
        </p:nvSpPr>
        <p:spPr>
          <a:xfrm>
            <a:off x="381000" y="9906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Selective XML index on the </a:t>
            </a:r>
            <a:r>
              <a:rPr lang="en-US" sz="1800" b="1" dirty="0" smtClean="0">
                <a:cs typeface="Courier New" pitchFamily="49" charset="0"/>
              </a:rPr>
              <a:t>BookDetails</a:t>
            </a:r>
            <a:r>
              <a:rPr lang="en-US" sz="1800" dirty="0" smtClean="0">
                <a:latin typeface="Calibri" pitchFamily="34" charset="0"/>
                <a:cs typeface="Calibri" pitchFamily="34" charset="0"/>
              </a:rPr>
              <a:t> column in the </a:t>
            </a:r>
            <a:r>
              <a:rPr lang="en-US" sz="1800" b="1" dirty="0" smtClean="0">
                <a:cs typeface="Courier New" pitchFamily="49" charset="0"/>
              </a:rPr>
              <a:t>BooksBilling</a:t>
            </a:r>
            <a:r>
              <a:rPr lang="en-US" sz="1800" dirty="0" smtClean="0">
                <a:latin typeface="Calibri" pitchFamily="34" charset="0"/>
                <a:cs typeface="Calibri" pitchFamily="34" charset="0"/>
              </a:rPr>
              <a:t> table:</a:t>
            </a:r>
          </a:p>
        </p:txBody>
      </p:sp>
      <p:sp>
        <p:nvSpPr>
          <p:cNvPr id="6" name="TextBox 5"/>
          <p:cNvSpPr txBox="1"/>
          <p:nvPr/>
        </p:nvSpPr>
        <p:spPr>
          <a:xfrm>
            <a:off x="838200" y="1752600"/>
            <a:ext cx="7696200" cy="3103157"/>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CREATE SELECTIVE XML INDEX SXI_index</a:t>
            </a:r>
          </a:p>
          <a:p>
            <a:r>
              <a:rPr lang="en-US" dirty="0" smtClean="0"/>
              <a:t>ON BooksBilling(BookDetails)</a:t>
            </a:r>
          </a:p>
          <a:p>
            <a:r>
              <a:rPr lang="en-US" dirty="0" smtClean="0"/>
              <a:t>FOR</a:t>
            </a:r>
          </a:p>
          <a:p>
            <a:r>
              <a:rPr lang="en-US" dirty="0" smtClean="0"/>
              <a:t>(</a:t>
            </a:r>
          </a:p>
          <a:p>
            <a:r>
              <a:rPr lang="en-US" dirty="0" smtClean="0"/>
              <a:t>pathTitle = '/book/title/text()' AS XQUERY 'xs:string',</a:t>
            </a:r>
          </a:p>
          <a:p>
            <a:r>
              <a:rPr lang="en-US" dirty="0" smtClean="0"/>
              <a:t>pathAuthors = '/book/authors' AS XQUERY 'node()',</a:t>
            </a:r>
          </a:p>
          <a:p>
            <a:r>
              <a:rPr lang="en-US" dirty="0" smtClean="0"/>
              <a:t>pathId = '/book/id' AS SQL NVARCHAR(100)</a:t>
            </a:r>
          </a:p>
          <a:p>
            <a:r>
              <a:rPr lang="en-US" dirty="0" smtClean="0"/>
              <a:t>)</a:t>
            </a:r>
          </a:p>
          <a:p>
            <a:r>
              <a:rPr lang="en-US" dirty="0" smtClean="0"/>
              <a:t>GO</a:t>
            </a:r>
          </a:p>
          <a:p>
            <a:endParaRPr 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Modifying an XML Index</a:t>
            </a:r>
            <a:endParaRPr lang="en-US" dirty="0"/>
          </a:p>
        </p:txBody>
      </p:sp>
      <p:grpSp>
        <p:nvGrpSpPr>
          <p:cNvPr id="5" name="Group 4"/>
          <p:cNvGrpSpPr/>
          <p:nvPr/>
        </p:nvGrpSpPr>
        <p:grpSpPr>
          <a:xfrm>
            <a:off x="5334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An XML index, primary or secondary, can be modified using the </a:t>
              </a:r>
              <a:r>
                <a:rPr lang="en-US" sz="1800" dirty="0" smtClean="0">
                  <a:latin typeface="Courier New" pitchFamily="49" charset="0"/>
                  <a:cs typeface="Courier New" pitchFamily="49" charset="0"/>
                </a:rPr>
                <a:t>ALTER INDEX</a:t>
              </a:r>
              <a:r>
                <a:rPr lang="en-US" sz="1800" dirty="0" smtClean="0">
                  <a:latin typeface="Calibri" pitchFamily="34" charset="0"/>
                  <a:cs typeface="Calibri" pitchFamily="34" charset="0"/>
                </a:rPr>
                <a:t> statement.</a:t>
              </a:r>
            </a:p>
          </p:txBody>
        </p:sp>
      </p:grpSp>
      <p:sp>
        <p:nvSpPr>
          <p:cNvPr id="8" name="TextBox 7"/>
          <p:cNvSpPr txBox="1"/>
          <p:nvPr/>
        </p:nvSpPr>
        <p:spPr>
          <a:xfrm>
            <a:off x="381000" y="19812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modify an XML index is as follows:</a:t>
            </a:r>
          </a:p>
        </p:txBody>
      </p:sp>
      <p:sp>
        <p:nvSpPr>
          <p:cNvPr id="9" name="Rounded Rectangle 8"/>
          <p:cNvSpPr/>
          <p:nvPr/>
        </p:nvSpPr>
        <p:spPr>
          <a:xfrm>
            <a:off x="838200" y="24384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0" name="TextBox 9"/>
          <p:cNvSpPr txBox="1"/>
          <p:nvPr/>
        </p:nvSpPr>
        <p:spPr>
          <a:xfrm>
            <a:off x="838200" y="2943837"/>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ALTER INDEX &lt;xml_index_name&gt; ON &lt;table_name&gt; REBUILD</a:t>
            </a:r>
          </a:p>
          <a:p>
            <a:endParaRPr lang="en-US" dirty="0"/>
          </a:p>
        </p:txBody>
      </p:sp>
      <p:sp>
        <p:nvSpPr>
          <p:cNvPr id="13" name="TextBox 12"/>
          <p:cNvSpPr txBox="1"/>
          <p:nvPr/>
        </p:nvSpPr>
        <p:spPr>
          <a:xfrm>
            <a:off x="762000" y="3810000"/>
            <a:ext cx="75438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xml_index_name</a:t>
            </a:r>
            <a:r>
              <a:rPr lang="en-US" sz="1800" dirty="0" smtClean="0">
                <a:latin typeface="Calibri" pitchFamily="34" charset="0"/>
                <a:cs typeface="Calibri" pitchFamily="34" charset="0"/>
              </a:rPr>
              <a:t>: specifies the name of the XML index.</a:t>
            </a:r>
          </a:p>
        </p:txBody>
      </p:sp>
      <p:sp>
        <p:nvSpPr>
          <p:cNvPr id="14" name="TextBox 13"/>
          <p:cNvSpPr txBox="1"/>
          <p:nvPr/>
        </p:nvSpPr>
        <p:spPr>
          <a:xfrm>
            <a:off x="381000" y="4601755"/>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rebuilds the primary XML index </a:t>
            </a:r>
            <a:r>
              <a:rPr lang="en-US" sz="1800" b="1" dirty="0" smtClean="0">
                <a:cs typeface="Courier New" pitchFamily="49" charset="0"/>
              </a:rPr>
              <a:t>PXML_DocumentStore</a:t>
            </a:r>
            <a:r>
              <a:rPr lang="en-US" sz="1800" dirty="0" smtClean="0">
                <a:latin typeface="Calibri" pitchFamily="34" charset="0"/>
                <a:cs typeface="Calibri" pitchFamily="34" charset="0"/>
              </a:rPr>
              <a:t> created on the </a:t>
            </a:r>
            <a:r>
              <a:rPr lang="en-US" sz="1800" b="1" dirty="0" smtClean="0">
                <a:cs typeface="Courier New" pitchFamily="49" charset="0"/>
              </a:rPr>
              <a:t>XMLDocument</a:t>
            </a:r>
            <a:r>
              <a:rPr lang="en-US" sz="1800" dirty="0" smtClean="0">
                <a:latin typeface="Calibri" pitchFamily="34" charset="0"/>
                <a:cs typeface="Calibri" pitchFamily="34" charset="0"/>
              </a:rPr>
              <a:t> table:</a:t>
            </a:r>
          </a:p>
        </p:txBody>
      </p:sp>
      <p:sp>
        <p:nvSpPr>
          <p:cNvPr id="15" name="TextBox 14"/>
          <p:cNvSpPr txBox="1"/>
          <p:nvPr/>
        </p:nvSpPr>
        <p:spPr>
          <a:xfrm>
            <a:off x="838200" y="5486400"/>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ALTER INDEX PXML_DocumentStore ON XMLDocument REBUILD</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Removing an XML Index</a:t>
            </a:r>
            <a:endParaRPr lang="en-US" dirty="0"/>
          </a:p>
        </p:txBody>
      </p:sp>
      <p:sp>
        <p:nvSpPr>
          <p:cNvPr id="5" name="TextBox 4"/>
          <p:cNvSpPr txBox="1"/>
          <p:nvPr/>
        </p:nvSpPr>
        <p:spPr>
          <a:xfrm>
            <a:off x="381000" y="1068592"/>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remove an XML index using the </a:t>
            </a:r>
            <a:r>
              <a:rPr lang="en-US" sz="1800" dirty="0" smtClean="0">
                <a:cs typeface="Courier New" pitchFamily="49" charset="0"/>
              </a:rPr>
              <a:t>DROP</a:t>
            </a:r>
            <a:r>
              <a:rPr lang="en-US" sz="1800" dirty="0" smtClean="0">
                <a:latin typeface="Calibri" pitchFamily="34" charset="0"/>
                <a:cs typeface="Courier New" pitchFamily="49" charset="0"/>
              </a:rPr>
              <a:t> </a:t>
            </a:r>
            <a:r>
              <a:rPr lang="en-US" sz="1800" dirty="0" smtClean="0">
                <a:cs typeface="Courier New" pitchFamily="49" charset="0"/>
              </a:rPr>
              <a:t>INDEX</a:t>
            </a:r>
            <a:r>
              <a:rPr lang="en-US" sz="1800" dirty="0" smtClean="0">
                <a:latin typeface="Calibri" pitchFamily="34" charset="0"/>
                <a:cs typeface="Calibri" pitchFamily="34" charset="0"/>
              </a:rPr>
              <a:t> statement is as follows:</a:t>
            </a:r>
          </a:p>
        </p:txBody>
      </p:sp>
      <p:sp>
        <p:nvSpPr>
          <p:cNvPr id="6" name="Rounded Rectangle 5"/>
          <p:cNvSpPr/>
          <p:nvPr/>
        </p:nvSpPr>
        <p:spPr>
          <a:xfrm>
            <a:off x="838200" y="1782355"/>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287792"/>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DROP INDEX &lt;xml_index_name&gt; ON &lt;table_name&gt;</a:t>
            </a:r>
          </a:p>
          <a:p>
            <a:endParaRPr lang="en-US" dirty="0"/>
          </a:p>
        </p:txBody>
      </p:sp>
      <p:sp>
        <p:nvSpPr>
          <p:cNvPr id="8" name="TextBox 7"/>
          <p:cNvSpPr txBox="1"/>
          <p:nvPr/>
        </p:nvSpPr>
        <p:spPr>
          <a:xfrm>
            <a:off x="381000" y="32004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removes the primary XML index </a:t>
            </a:r>
            <a:r>
              <a:rPr lang="en-US" sz="1800" b="1" dirty="0" smtClean="0">
                <a:cs typeface="Courier New" pitchFamily="49" charset="0"/>
              </a:rPr>
              <a:t>PXML_DocumentStore</a:t>
            </a:r>
            <a:r>
              <a:rPr lang="en-US" sz="1800" dirty="0" smtClean="0">
                <a:latin typeface="Calibri" pitchFamily="34" charset="0"/>
                <a:cs typeface="Calibri" pitchFamily="34" charset="0"/>
              </a:rPr>
              <a:t> created on the </a:t>
            </a:r>
            <a:r>
              <a:rPr lang="en-US" sz="1800" b="1" dirty="0" smtClean="0">
                <a:cs typeface="Courier New" pitchFamily="49" charset="0"/>
              </a:rPr>
              <a:t>XMLDocument</a:t>
            </a:r>
            <a:r>
              <a:rPr lang="en-US" sz="1800" dirty="0" smtClean="0">
                <a:latin typeface="Calibri" pitchFamily="34" charset="0"/>
                <a:cs typeface="Calibri" pitchFamily="34" charset="0"/>
              </a:rPr>
              <a:t> table:</a:t>
            </a:r>
          </a:p>
        </p:txBody>
      </p:sp>
      <p:sp>
        <p:nvSpPr>
          <p:cNvPr id="9" name="TextBox 8"/>
          <p:cNvSpPr txBox="1"/>
          <p:nvPr/>
        </p:nvSpPr>
        <p:spPr>
          <a:xfrm>
            <a:off x="838200" y="4085045"/>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DROP INDEX PXML_DocumentStore ON XMLDocument</a:t>
            </a: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Allocation Units 1-2</a:t>
            </a:r>
            <a:endParaRPr lang="en-US" dirty="0"/>
          </a:p>
        </p:txBody>
      </p:sp>
      <p:sp>
        <p:nvSpPr>
          <p:cNvPr id="5" name="TextBox 4"/>
          <p:cNvSpPr txBox="1"/>
          <p:nvPr/>
        </p:nvSpPr>
        <p:spPr>
          <a:xfrm>
            <a:off x="381000" y="988874"/>
            <a:ext cx="8382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heap or a clustered index structure contains data pages in one or more allocation units.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allocation unit is a collection of pages and is used to manage data based on their page type.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types of allocation units that are used to manage data in tables and indexes are as follows:</a:t>
            </a:r>
          </a:p>
        </p:txBody>
      </p:sp>
      <p:graphicFrame>
        <p:nvGraphicFramePr>
          <p:cNvPr id="6" name="Diagram 5"/>
          <p:cNvGraphicFramePr/>
          <p:nvPr/>
        </p:nvGraphicFramePr>
        <p:xfrm>
          <a:off x="914400" y="3048000"/>
          <a:ext cx="75438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Allocation Units 2-2</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allocation units:</a:t>
            </a:r>
          </a:p>
        </p:txBody>
      </p:sp>
      <p:pic>
        <p:nvPicPr>
          <p:cNvPr id="6" name="Picture 5" descr="Figure 11.18.tif"/>
          <p:cNvPicPr>
            <a:picLocks noChangeAspect="1"/>
          </p:cNvPicPr>
          <p:nvPr/>
        </p:nvPicPr>
        <p:blipFill>
          <a:blip r:embed="rId2" cstate="print"/>
          <a:stretch>
            <a:fillRect/>
          </a:stretch>
        </p:blipFill>
        <p:spPr>
          <a:xfrm>
            <a:off x="1828800" y="1600200"/>
            <a:ext cx="5715000" cy="370202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Partitioning 1-2</a:t>
            </a:r>
            <a:endParaRPr lang="en-US" dirty="0"/>
          </a:p>
        </p:txBody>
      </p:sp>
      <p:grpSp>
        <p:nvGrpSpPr>
          <p:cNvPr id="5" name="Group 4"/>
          <p:cNvGrpSpPr/>
          <p:nvPr/>
        </p:nvGrpSpPr>
        <p:grpSpPr>
          <a:xfrm>
            <a:off x="381000" y="22098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8"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makes large tables or indexes more manageable.</a:t>
            </a:r>
            <a:endParaRPr lang="en-US" sz="1800" kern="1200" dirty="0">
              <a:latin typeface="Calibri" pitchFamily="34" charset="0"/>
              <a:cs typeface="Calibri" pitchFamily="34" charset="0"/>
            </a:endParaRPr>
          </a:p>
        </p:txBody>
      </p:sp>
      <p:grpSp>
        <p:nvGrpSpPr>
          <p:cNvPr id="9" name="Group 8"/>
          <p:cNvGrpSpPr/>
          <p:nvPr/>
        </p:nvGrpSpPr>
        <p:grpSpPr>
          <a:xfrm>
            <a:off x="381000" y="4267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2"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Maintenance operations on subsets of data are performed more efficiently because they target only the required subset of data instead of the entire table.</a:t>
            </a:r>
            <a:endParaRPr lang="en-US" sz="1800" kern="1200" dirty="0">
              <a:latin typeface="Calibri" pitchFamily="34" charset="0"/>
              <a:cs typeface="Calibri" pitchFamily="34" charset="0"/>
            </a:endParaRPr>
          </a:p>
        </p:txBody>
      </p:sp>
      <p:grpSp>
        <p:nvGrpSpPr>
          <p:cNvPr id="13" name="Group 12"/>
          <p:cNvGrpSpPr/>
          <p:nvPr/>
        </p:nvGrpSpPr>
        <p:grpSpPr>
          <a:xfrm>
            <a:off x="381000" y="5257800"/>
            <a:ext cx="81534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By default, a table or an index has only one partition that contains all the data or index pages.</a:t>
              </a:r>
              <a:endParaRPr lang="en-US" sz="1800" kern="1200" dirty="0">
                <a:latin typeface="Calibri" pitchFamily="34" charset="0"/>
                <a:cs typeface="Calibri" pitchFamily="34" charset="0"/>
              </a:endParaRPr>
            </a:p>
          </p:txBody>
        </p:sp>
      </p:grpSp>
      <p:grpSp>
        <p:nvGrpSpPr>
          <p:cNvPr id="16" name="Group 15"/>
          <p:cNvGrpSpPr/>
          <p:nvPr/>
        </p:nvGrpSpPr>
        <p:grpSpPr>
          <a:xfrm>
            <a:off x="381000" y="1143000"/>
            <a:ext cx="8153400" cy="838200"/>
            <a:chOff x="0" y="21039"/>
            <a:chExt cx="6096000" cy="1067040"/>
          </a:xfrm>
          <a:scene3d>
            <a:camera prst="orthographicFront"/>
            <a:lightRig rig="flat" dir="t"/>
          </a:scene3d>
        </p:grpSpPr>
        <p:sp>
          <p:nvSpPr>
            <p:cNvPr id="17" name="Rounded Rectangle 1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Partitioning divides data into subsets.</a:t>
              </a:r>
              <a:endParaRPr lang="en-US" sz="1800" kern="1200" dirty="0">
                <a:latin typeface="Calibri" pitchFamily="34" charset="0"/>
                <a:cs typeface="Calibri" pitchFamily="34" charset="0"/>
              </a:endParaRPr>
            </a:p>
          </p:txBody>
        </p:sp>
      </p:grpSp>
      <p:grpSp>
        <p:nvGrpSpPr>
          <p:cNvPr id="19" name="Group 18"/>
          <p:cNvGrpSpPr/>
          <p:nvPr/>
        </p:nvGrpSpPr>
        <p:grpSpPr>
          <a:xfrm>
            <a:off x="381000" y="3200400"/>
            <a:ext cx="8153400" cy="838200"/>
            <a:chOff x="0" y="1614759"/>
            <a:chExt cx="6096000" cy="1141920"/>
          </a:xfrm>
          <a:scene3d>
            <a:camera prst="orthographicFront"/>
            <a:lightRig rig="flat" dir="t"/>
          </a:scene3d>
        </p:grpSpPr>
        <p:sp>
          <p:nvSpPr>
            <p:cNvPr id="20" name="Rounded Rectangle 1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Partitioning enables you to access data quickly and efficiently.</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Partitioning 2-2</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a table or index uses multiple partitions, the data is partitioned horizontally into groups of rows as shown in the following figure:</a:t>
            </a:r>
          </a:p>
        </p:txBody>
      </p:sp>
      <p:pic>
        <p:nvPicPr>
          <p:cNvPr id="6" name="Picture 5" descr="Figure 11.19.tif"/>
          <p:cNvPicPr>
            <a:picLocks noChangeAspect="1"/>
          </p:cNvPicPr>
          <p:nvPr/>
        </p:nvPicPr>
        <p:blipFill>
          <a:blip r:embed="rId2" cstate="print"/>
          <a:stretch>
            <a:fillRect/>
          </a:stretch>
        </p:blipFill>
        <p:spPr>
          <a:xfrm>
            <a:off x="1371600" y="1752599"/>
            <a:ext cx="6477000" cy="461502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The sys.partitions View</a:t>
            </a:r>
            <a:endParaRPr lang="en-US" dirty="0"/>
          </a:p>
        </p:txBody>
      </p:sp>
      <p:sp>
        <p:nvSpPr>
          <p:cNvPr id="5" name="TextBox 4"/>
          <p:cNvSpPr txBox="1"/>
          <p:nvPr/>
        </p:nvSpPr>
        <p:spPr>
          <a:xfrm>
            <a:off x="381000" y="990600"/>
            <a:ext cx="8610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sys.partitions</a:t>
            </a:r>
            <a:r>
              <a:rPr lang="en-US" sz="1800" dirty="0" smtClean="0">
                <a:latin typeface="Calibri" pitchFamily="34" charset="0"/>
                <a:cs typeface="Calibri" pitchFamily="34" charset="0"/>
              </a:rPr>
              <a:t> view is a system view that contains the complete information about the different partitions of all the tables and indexes in the database.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the different columns of the </a:t>
            </a:r>
            <a:r>
              <a:rPr lang="en-US" sz="1800" dirty="0" smtClean="0">
                <a:cs typeface="Courier New" pitchFamily="49" charset="0"/>
              </a:rPr>
              <a:t>sys.partitions</a:t>
            </a:r>
            <a:r>
              <a:rPr lang="en-US" sz="1800" dirty="0" smtClean="0">
                <a:latin typeface="Calibri" pitchFamily="34" charset="0"/>
                <a:cs typeface="Calibri" pitchFamily="34" charset="0"/>
              </a:rPr>
              <a:t> view along with their data types and descriptions:</a:t>
            </a:r>
          </a:p>
        </p:txBody>
      </p:sp>
      <p:graphicFrame>
        <p:nvGraphicFramePr>
          <p:cNvPr id="6" name="Table 5"/>
          <p:cNvGraphicFramePr>
            <a:graphicFrameLocks noGrp="1"/>
          </p:cNvGraphicFramePr>
          <p:nvPr>
            <p:extLst>
              <p:ext uri="{D42A27DB-BD31-4B8C-83A1-F6EECF244321}">
                <p14:modId xmlns="" xmlns:p14="http://schemas.microsoft.com/office/powerpoint/2010/main" val="1342121628"/>
              </p:ext>
            </p:extLst>
          </p:nvPr>
        </p:nvGraphicFramePr>
        <p:xfrm>
          <a:off x="990600" y="2430580"/>
          <a:ext cx="7391400" cy="3589220"/>
        </p:xfrm>
        <a:graphic>
          <a:graphicData uri="http://schemas.openxmlformats.org/drawingml/2006/table">
            <a:tbl>
              <a:tblPr firstRow="1" bandRow="1">
                <a:tableStyleId>{00A15C55-8517-42AA-B614-E9B94910E393}</a:tableStyleId>
              </a:tblPr>
              <a:tblGrid>
                <a:gridCol w="1752600"/>
                <a:gridCol w="1371600"/>
                <a:gridCol w="4267200"/>
              </a:tblGrid>
              <a:tr h="533400">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Column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smtClean="0"/>
                    </a:p>
                    <a:p>
                      <a:pPr algn="ctr"/>
                      <a:r>
                        <a:rPr lang="en-US" sz="2400" b="1" kern="1200" baseline="30000" dirty="0" smtClean="0">
                          <a:solidFill>
                            <a:schemeClr val="lt1"/>
                          </a:solidFill>
                          <a:latin typeface="+mn-lt"/>
                          <a:ea typeface="+mn-ea"/>
                          <a:cs typeface="+mn-cs"/>
                        </a:rPr>
                        <a:t>Data Type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b="1" kern="1200" baseline="30000" dirty="0" smtClean="0">
                        <a:solidFill>
                          <a:schemeClr val="bg1"/>
                        </a:solidFill>
                        <a:latin typeface="+mn-lt"/>
                        <a:ea typeface="+mn-ea"/>
                        <a:cs typeface="+mn-cs"/>
                      </a:endParaRPr>
                    </a:p>
                    <a:p>
                      <a:pPr algn="ctr"/>
                      <a:r>
                        <a:rPr lang="en-US" sz="2400" b="1" kern="1200" baseline="30000" dirty="0" smtClean="0">
                          <a:solidFill>
                            <a:schemeClr val="bg1"/>
                          </a:solidFill>
                          <a:latin typeface="+mn-lt"/>
                          <a:ea typeface="+mn-ea"/>
                          <a:cs typeface="+mn-cs"/>
                        </a:rPr>
                        <a:t>Description</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r>
              <a:tr h="376475">
                <a:tc>
                  <a:txBody>
                    <a:bodyPr/>
                    <a:lstStyle/>
                    <a:p>
                      <a:r>
                        <a:rPr lang="en-US" sz="1400" b="0" kern="1200" baseline="0" dirty="0" smtClean="0">
                          <a:solidFill>
                            <a:schemeClr val="dk1"/>
                          </a:solidFill>
                          <a:latin typeface="Arial" pitchFamily="34" charset="0"/>
                          <a:ea typeface="+mn-ea"/>
                          <a:cs typeface="Arial" pitchFamily="34" charset="0"/>
                        </a:rPr>
                        <a:t>partition_id</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bigint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id of the partition and is unique within a database.</a:t>
                      </a:r>
                    </a:p>
                  </a:txBody>
                  <a:tcPr marT="0" marB="0" anchor="ctr"/>
                </a:tc>
              </a:tr>
              <a:tr h="376475">
                <a:tc>
                  <a:txBody>
                    <a:bodyPr/>
                    <a:lstStyle/>
                    <a:p>
                      <a:r>
                        <a:rPr lang="en-US" sz="1400" b="0" kern="1200" baseline="0" dirty="0" smtClean="0">
                          <a:solidFill>
                            <a:schemeClr val="dk1"/>
                          </a:solidFill>
                          <a:latin typeface="Arial" pitchFamily="34" charset="0"/>
                          <a:ea typeface="+mn-ea"/>
                          <a:cs typeface="Arial" pitchFamily="34" charset="0"/>
                        </a:rPr>
                        <a:t>object_id</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id of the object to which the partition belongs.</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index_id	</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id of the index to which the partition belongs.</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partition_number</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partition number within the index or heap.</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hobt_id</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bigint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Contains the id of the data heap or B-Tree that contains the rows for the partition.</a:t>
                      </a:r>
                    </a:p>
                  </a:txBody>
                  <a:tcPr marT="0" marB="0" anchor="ctr"/>
                </a:tc>
              </a:tr>
              <a:tr h="550595">
                <a:tc>
                  <a:txBody>
                    <a:bodyPr/>
                    <a:lstStyle/>
                    <a:p>
                      <a:r>
                        <a:rPr lang="en-US" sz="1400" b="0" kern="1200" baseline="0" dirty="0" smtClean="0">
                          <a:solidFill>
                            <a:schemeClr val="dk1"/>
                          </a:solidFill>
                          <a:latin typeface="Arial" pitchFamily="34" charset="0"/>
                          <a:ea typeface="+mn-ea"/>
                          <a:cs typeface="Arial" pitchFamily="34" charset="0"/>
                        </a:rPr>
                        <a:t>rows</a:t>
                      </a:r>
                    </a:p>
                  </a:txBody>
                  <a:tcPr marT="0" marB="0" anchor="ctr"/>
                </a:tc>
                <a:tc>
                  <a:txBody>
                    <a:bodyPr/>
                    <a:lstStyle/>
                    <a:p>
                      <a:pPr marL="109538" indent="-109538">
                        <a:buFont typeface="Arial" pitchFamily="34" charset="0"/>
                        <a:buNone/>
                      </a:pPr>
                      <a:r>
                        <a:rPr lang="en-US" sz="1400" b="0" kern="1200" baseline="0" dirty="0" smtClean="0">
                          <a:solidFill>
                            <a:schemeClr val="tx1"/>
                          </a:solidFill>
                          <a:latin typeface="Arial" pitchFamily="34" charset="0"/>
                          <a:ea typeface="+mn-ea"/>
                          <a:cs typeface="Arial" pitchFamily="34" charset="0"/>
                        </a:rPr>
                        <a:t>bigint</a:t>
                      </a:r>
                    </a:p>
                  </a:txBody>
                  <a:tcPr marT="0" marB="0" anchor="ctr"/>
                </a:tc>
                <a:tc>
                  <a:txBody>
                    <a:bodyPr/>
                    <a:lstStyle/>
                    <a:p>
                      <a:r>
                        <a:rPr lang="en-US" sz="1400" b="0" kern="1200" baseline="0" dirty="0" smtClean="0">
                          <a:solidFill>
                            <a:schemeClr val="tx1"/>
                          </a:solidFill>
                          <a:latin typeface="Arial" pitchFamily="34" charset="0"/>
                          <a:ea typeface="+mn-ea"/>
                          <a:cs typeface="Arial" pitchFamily="34" charset="0"/>
                        </a:rPr>
                        <a:t>States the approximate number of rows in the partition.</a:t>
                      </a:r>
                    </a:p>
                  </a:txBody>
                  <a:tcPr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The index_id column 1-2</a:t>
            </a:r>
            <a:endParaRPr lang="en-US" dirty="0"/>
          </a:p>
        </p:txBody>
      </p:sp>
      <p:sp>
        <p:nvSpPr>
          <p:cNvPr id="5" name="TextBox 4"/>
          <p:cNvSpPr txBox="1"/>
          <p:nvPr/>
        </p:nvSpPr>
        <p:spPr>
          <a:xfrm>
            <a:off x="381000" y="990600"/>
            <a:ext cx="8610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index_id</a:t>
            </a:r>
            <a:r>
              <a:rPr lang="en-US" sz="1800" dirty="0" smtClean="0">
                <a:latin typeface="Calibri" pitchFamily="34" charset="0"/>
                <a:cs typeface="Calibri" pitchFamily="34" charset="0"/>
              </a:rPr>
              <a:t> column contains the id of the index to which the partition belongs.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sys.partitions</a:t>
            </a:r>
            <a:r>
              <a:rPr lang="en-US" sz="1800" dirty="0" smtClean="0">
                <a:latin typeface="Calibri" pitchFamily="34" charset="0"/>
                <a:cs typeface="Calibri" pitchFamily="34" charset="0"/>
              </a:rPr>
              <a:t> catalog view returns a row for each partition in a table or index.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values of </a:t>
            </a:r>
            <a:r>
              <a:rPr lang="en-US" sz="1800" dirty="0" smtClean="0">
                <a:cs typeface="Courier New" pitchFamily="49" charset="0"/>
              </a:rPr>
              <a:t>index_id</a:t>
            </a:r>
            <a:r>
              <a:rPr lang="en-US" sz="1800" dirty="0" smtClean="0">
                <a:latin typeface="Calibri" pitchFamily="34" charset="0"/>
                <a:cs typeface="Calibri" pitchFamily="34" charset="0"/>
              </a:rPr>
              <a:t> column are unique within the table in which the partition is created.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 type of the </a:t>
            </a:r>
            <a:r>
              <a:rPr lang="en-US" sz="1800" dirty="0" smtClean="0">
                <a:cs typeface="Courier New" pitchFamily="49" charset="0"/>
              </a:rPr>
              <a:t>index_id</a:t>
            </a:r>
            <a:r>
              <a:rPr lang="en-US" sz="1800" dirty="0" smtClean="0">
                <a:latin typeface="Calibri" pitchFamily="34" charset="0"/>
                <a:cs typeface="Calibri" pitchFamily="34" charset="0"/>
              </a:rPr>
              <a:t> column is </a:t>
            </a:r>
            <a:r>
              <a:rPr lang="en-US" sz="1800" dirty="0" smtClean="0">
                <a:cs typeface="Courier New" pitchFamily="49" charset="0"/>
              </a:rPr>
              <a:t>int</a:t>
            </a:r>
            <a:r>
              <a:rPr lang="en-US" sz="1800" dirty="0" smtClean="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are the various values of the </a:t>
            </a:r>
            <a:r>
              <a:rPr lang="en-US" sz="1800" dirty="0" smtClean="0">
                <a:cs typeface="Courier New" pitchFamily="49" charset="0"/>
              </a:rPr>
              <a:t>index_id</a:t>
            </a:r>
            <a:r>
              <a:rPr lang="en-US" sz="1800" dirty="0" smtClean="0">
                <a:latin typeface="Calibri" pitchFamily="34" charset="0"/>
                <a:cs typeface="Calibri" pitchFamily="34" charset="0"/>
              </a:rPr>
              <a:t> column:</a:t>
            </a:r>
          </a:p>
        </p:txBody>
      </p:sp>
      <p:graphicFrame>
        <p:nvGraphicFramePr>
          <p:cNvPr id="6" name="Diagram 5"/>
          <p:cNvGraphicFramePr/>
          <p:nvPr/>
        </p:nvGraphicFramePr>
        <p:xfrm>
          <a:off x="838200" y="3200400"/>
          <a:ext cx="7620000"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Overview of Data Storage 2-2</a:t>
            </a:r>
            <a:endParaRPr lang="en-US" dirty="0"/>
          </a:p>
        </p:txBody>
      </p:sp>
      <p:sp>
        <p:nvSpPr>
          <p:cNvPr id="5" name="TextBox 4"/>
          <p:cNvSpPr txBox="1"/>
          <p:nvPr/>
        </p:nvSpPr>
        <p:spPr>
          <a:xfrm>
            <a:off x="381000" y="10022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data storage structure of a data page:</a:t>
            </a:r>
          </a:p>
        </p:txBody>
      </p:sp>
      <p:pic>
        <p:nvPicPr>
          <p:cNvPr id="6" name="Picture 5" descr="Figure 11.1.tif"/>
          <p:cNvPicPr>
            <a:picLocks noChangeAspect="1"/>
          </p:cNvPicPr>
          <p:nvPr/>
        </p:nvPicPr>
        <p:blipFill>
          <a:blip r:embed="rId2" cstate="print"/>
          <a:stretch>
            <a:fillRect/>
          </a:stretch>
        </p:blipFill>
        <p:spPr>
          <a:xfrm>
            <a:off x="2819400" y="1600200"/>
            <a:ext cx="3352800" cy="461772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The index_id column 2-2</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a:t>
            </a:r>
            <a:r>
              <a:rPr lang="en-US" sz="1800" dirty="0" smtClean="0">
                <a:cs typeface="Courier New" pitchFamily="49" charset="0"/>
              </a:rPr>
              <a:t>index_id</a:t>
            </a:r>
            <a:r>
              <a:rPr lang="en-US" sz="1800" dirty="0" smtClean="0">
                <a:latin typeface="Calibri" pitchFamily="34" charset="0"/>
                <a:cs typeface="Calibri" pitchFamily="34" charset="0"/>
              </a:rPr>
              <a:t> column in the </a:t>
            </a:r>
            <a:r>
              <a:rPr lang="en-US" sz="1800" dirty="0" smtClean="0">
                <a:cs typeface="Courier New" pitchFamily="49" charset="0"/>
              </a:rPr>
              <a:t>sys.partitions</a:t>
            </a:r>
            <a:r>
              <a:rPr lang="en-US" sz="1800" dirty="0" smtClean="0">
                <a:latin typeface="Calibri" pitchFamily="34" charset="0"/>
                <a:cs typeface="Calibri" pitchFamily="34" charset="0"/>
              </a:rPr>
              <a:t> view:</a:t>
            </a:r>
          </a:p>
        </p:txBody>
      </p:sp>
      <p:pic>
        <p:nvPicPr>
          <p:cNvPr id="6" name="Picture 5" descr="Figure 11.20.tif"/>
          <p:cNvPicPr>
            <a:picLocks noChangeAspect="1"/>
          </p:cNvPicPr>
          <p:nvPr/>
        </p:nvPicPr>
        <p:blipFill>
          <a:blip r:embed="rId2" cstate="print"/>
          <a:stretch>
            <a:fillRect/>
          </a:stretch>
        </p:blipFill>
        <p:spPr>
          <a:xfrm>
            <a:off x="762000" y="1600200"/>
            <a:ext cx="7848950" cy="3429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1-2</a:t>
            </a:r>
            <a:endParaRPr lang="en-US" dirty="0"/>
          </a:p>
        </p:txBody>
      </p:sp>
      <p:sp>
        <p:nvSpPr>
          <p:cNvPr id="5" name="TextBox 4"/>
          <p:cNvSpPr txBox="1"/>
          <p:nvPr/>
        </p:nvSpPr>
        <p:spPr>
          <a:xfrm>
            <a:off x="381000" y="990600"/>
            <a:ext cx="8610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Server uses catalog views to find rows when an index is not created on a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uses the </a:t>
            </a:r>
            <a:r>
              <a:rPr lang="en-US" sz="1800" dirty="0" smtClean="0">
                <a:cs typeface="Courier New" pitchFamily="49" charset="0"/>
              </a:rPr>
              <a:t>sys.indexe</a:t>
            </a:r>
            <a:r>
              <a:rPr lang="en-US" sz="1800" dirty="0" smtClean="0">
                <a:latin typeface="Calibri" pitchFamily="34" charset="0"/>
                <a:cs typeface="Calibri" pitchFamily="34" charset="0"/>
              </a:rPr>
              <a:t>s view to find the IAM page.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IAM page contains a list of all pages of a specific table through which SQL Server can read all data pages.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the </a:t>
            </a:r>
            <a:r>
              <a:rPr lang="en-US" sz="1800" dirty="0" smtClean="0">
                <a:cs typeface="Courier New" pitchFamily="49" charset="0"/>
              </a:rPr>
              <a:t>sys.indexes</a:t>
            </a:r>
            <a:r>
              <a:rPr lang="en-US" sz="1800" dirty="0" smtClean="0">
                <a:latin typeface="Calibri" pitchFamily="34" charset="0"/>
                <a:cs typeface="Calibri" pitchFamily="34" charset="0"/>
              </a:rPr>
              <a:t> view is used, the query optimizer checks all rows in a table and extracts only those rows that are referenced in the query as shown in the following figure:</a:t>
            </a:r>
          </a:p>
        </p:txBody>
      </p:sp>
      <p:pic>
        <p:nvPicPr>
          <p:cNvPr id="6" name="Picture 5" descr="Figure 11.21.tif"/>
          <p:cNvPicPr>
            <a:picLocks noChangeAspect="1"/>
          </p:cNvPicPr>
          <p:nvPr/>
        </p:nvPicPr>
        <p:blipFill>
          <a:blip r:embed="rId2" cstate="print"/>
          <a:stretch>
            <a:fillRect/>
          </a:stretch>
        </p:blipFill>
        <p:spPr>
          <a:xfrm>
            <a:off x="1676400" y="3047999"/>
            <a:ext cx="5869216" cy="3048001"/>
          </a:xfrm>
          <a:prstGeom prst="rect">
            <a:avLst/>
          </a:prstGeom>
        </p:spPr>
      </p:pic>
      <p:sp>
        <p:nvSpPr>
          <p:cNvPr id="7" name="TextBox 6"/>
          <p:cNvSpPr txBox="1"/>
          <p:nvPr/>
        </p:nvSpPr>
        <p:spPr>
          <a:xfrm>
            <a:off x="381000" y="61838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scan generates many I/O operations and utilizes many resources.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2-2</a:t>
            </a:r>
            <a:endParaRPr lang="en-US" dirty="0"/>
          </a:p>
        </p:txBody>
      </p:sp>
      <p:sp>
        <p:nvSpPr>
          <p:cNvPr id="5" name="TextBox 4"/>
          <p:cNvSpPr txBox="1"/>
          <p:nvPr/>
        </p:nvSpPr>
        <p:spPr>
          <a:xfrm>
            <a:off x="381000" y="990600"/>
            <a:ext cx="8610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table </a:t>
            </a:r>
            <a:r>
              <a:rPr lang="en-US" sz="1800" b="1" dirty="0" smtClean="0">
                <a:cs typeface="Courier New" pitchFamily="49" charset="0"/>
              </a:rPr>
              <a:t>Employee_Details</a:t>
            </a:r>
            <a:r>
              <a:rPr lang="en-US" sz="1800" dirty="0" smtClean="0">
                <a:latin typeface="Calibri" pitchFamily="34" charset="0"/>
                <a:cs typeface="Calibri" pitchFamily="34" charset="0"/>
              </a:rPr>
              <a:t> without an index:</a:t>
            </a:r>
          </a:p>
        </p:txBody>
      </p:sp>
      <p:sp>
        <p:nvSpPr>
          <p:cNvPr id="6" name="TextBox 5"/>
          <p:cNvSpPr txBox="1"/>
          <p:nvPr/>
        </p:nvSpPr>
        <p:spPr>
          <a:xfrm>
            <a:off x="838200" y="1752600"/>
            <a:ext cx="7696200" cy="336169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CREATE TABLE Employee_Details</a:t>
            </a:r>
          </a:p>
          <a:p>
            <a:r>
              <a:rPr lang="en-US" dirty="0" smtClean="0"/>
              <a:t>(</a:t>
            </a:r>
          </a:p>
          <a:p>
            <a:r>
              <a:rPr lang="en-US" dirty="0" smtClean="0"/>
              <a:t>EmpID int not null,</a:t>
            </a:r>
          </a:p>
          <a:p>
            <a:r>
              <a:rPr lang="en-US" dirty="0" smtClean="0"/>
              <a:t>FirstName varchar(20) not null,</a:t>
            </a:r>
          </a:p>
          <a:p>
            <a:r>
              <a:rPr lang="en-US" dirty="0" smtClean="0"/>
              <a:t>LastName varchar(20) not null,</a:t>
            </a:r>
          </a:p>
          <a:p>
            <a:r>
              <a:rPr lang="en-US" dirty="0" smtClean="0"/>
              <a:t>DateofBirth datetime not null,</a:t>
            </a:r>
          </a:p>
          <a:p>
            <a:r>
              <a:rPr lang="en-US" dirty="0" smtClean="0"/>
              <a:t>Gender varchar(6) not null,</a:t>
            </a:r>
          </a:p>
          <a:p>
            <a:r>
              <a:rPr lang="en-US" dirty="0" smtClean="0"/>
              <a:t>City varchar(30) not null,</a:t>
            </a:r>
          </a:p>
          <a:p>
            <a:r>
              <a:rPr lang="en-US" dirty="0" smtClean="0"/>
              <a:t>)</a:t>
            </a:r>
          </a:p>
          <a:p>
            <a:r>
              <a:rPr lang="en-US" dirty="0" smtClean="0"/>
              <a:t>GO</a:t>
            </a:r>
          </a:p>
          <a:p>
            <a:endParaRPr lang="en-US" dirty="0"/>
          </a:p>
        </p:txBody>
      </p:sp>
      <p:sp>
        <p:nvSpPr>
          <p:cNvPr id="7" name="TextBox 6"/>
          <p:cNvSpPr txBox="1"/>
          <p:nvPr/>
        </p:nvSpPr>
        <p:spPr>
          <a:xfrm>
            <a:off x="381000" y="5221069"/>
            <a:ext cx="86106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Assume that multiple records are inserted in the table, </a:t>
            </a:r>
            <a:r>
              <a:rPr lang="en-US" sz="1800" b="1" dirty="0" smtClean="0">
                <a:cs typeface="Courier New" pitchFamily="49" charset="0"/>
              </a:rPr>
              <a:t>Employee_Details</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statement is used to search for records having the </a:t>
            </a:r>
            <a:r>
              <a:rPr lang="en-US" sz="1800" b="1" dirty="0" smtClean="0">
                <a:cs typeface="Courier New" pitchFamily="49" charset="0"/>
              </a:rPr>
              <a:t>FirstName</a:t>
            </a:r>
            <a:r>
              <a:rPr lang="en-US" sz="1800" dirty="0" smtClean="0">
                <a:latin typeface="Calibri" pitchFamily="34" charset="0"/>
                <a:cs typeface="Calibri" pitchFamily="34" charset="0"/>
              </a:rPr>
              <a:t> as John.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Since there is no index associated with the </a:t>
            </a:r>
            <a:r>
              <a:rPr lang="en-US" sz="1800" b="1" dirty="0" smtClean="0">
                <a:cs typeface="Courier New" pitchFamily="49" charset="0"/>
              </a:rPr>
              <a:t>FirstName</a:t>
            </a:r>
            <a:r>
              <a:rPr lang="en-US" sz="1800" dirty="0" smtClean="0">
                <a:latin typeface="Calibri" pitchFamily="34" charset="0"/>
                <a:cs typeface="Calibri" pitchFamily="34" charset="0"/>
              </a:rPr>
              <a:t> column, SQL Server will perform a full table scan.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with Nonclustered Index 1-3</a:t>
            </a:r>
            <a:endParaRPr lang="en-US" dirty="0"/>
          </a:p>
        </p:txBody>
      </p:sp>
      <p:grpSp>
        <p:nvGrpSpPr>
          <p:cNvPr id="5" name="Group 4"/>
          <p:cNvGrpSpPr/>
          <p:nvPr/>
        </p:nvGrpSpPr>
        <p:grpSpPr>
          <a:xfrm>
            <a:off x="381000" y="22098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8"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pointers in the leaf level of the index point to the storage location of the data in the underlying table. </a:t>
            </a:r>
            <a:endParaRPr lang="en-US" sz="1800" kern="1200" dirty="0">
              <a:latin typeface="Calibri" pitchFamily="34" charset="0"/>
              <a:cs typeface="Calibri" pitchFamily="34" charset="0"/>
            </a:endParaRPr>
          </a:p>
        </p:txBody>
      </p:sp>
      <p:grpSp>
        <p:nvGrpSpPr>
          <p:cNvPr id="9" name="Group 8"/>
          <p:cNvGrpSpPr/>
          <p:nvPr/>
        </p:nvGrpSpPr>
        <p:grpSpPr>
          <a:xfrm>
            <a:off x="381000" y="4267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2"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is because the index contains entries describing the exact location of the data in the table.</a:t>
            </a:r>
            <a:endParaRPr lang="en-US" sz="1800" kern="1200" dirty="0">
              <a:latin typeface="Calibri" pitchFamily="34" charset="0"/>
              <a:cs typeface="Calibri" pitchFamily="34" charset="0"/>
            </a:endParaRPr>
          </a:p>
        </p:txBody>
      </p:sp>
      <p:grpSp>
        <p:nvGrpSpPr>
          <p:cNvPr id="13" name="Group 12"/>
          <p:cNvGrpSpPr/>
          <p:nvPr/>
        </p:nvGrpSpPr>
        <p:grpSpPr>
          <a:xfrm>
            <a:off x="381000" y="5257800"/>
            <a:ext cx="81534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finding rows using nonclustered indexes, a </a:t>
              </a:r>
              <a:r>
                <a:rPr lang="en-US" sz="1800" dirty="0" smtClean="0">
                  <a:latin typeface="Courier New" pitchFamily="49" charset="0"/>
                  <a:cs typeface="Courier New" pitchFamily="49" charset="0"/>
                </a:rPr>
                <a:t>SELEC</a:t>
              </a:r>
              <a:r>
                <a:rPr lang="en-US" sz="1800" dirty="0" smtClean="0">
                  <a:latin typeface="Calibri" pitchFamily="34" charset="0"/>
                  <a:cs typeface="Calibri" pitchFamily="34" charset="0"/>
                </a:rPr>
                <a:t>T statement is used with the nonclustered index column specified in the </a:t>
              </a:r>
              <a:r>
                <a:rPr lang="en-US" sz="1800" dirty="0" smtClean="0">
                  <a:latin typeface="Courier New" pitchFamily="49" charset="0"/>
                  <a:cs typeface="Courier New" pitchFamily="49" charset="0"/>
                </a:rPr>
                <a:t>WHERE</a:t>
              </a:r>
              <a:r>
                <a:rPr lang="en-US" sz="1800" dirty="0" smtClean="0">
                  <a:latin typeface="Calibri" pitchFamily="34" charset="0"/>
                  <a:cs typeface="Calibri" pitchFamily="34" charset="0"/>
                </a:rPr>
                <a:t> clause.</a:t>
              </a:r>
              <a:endParaRPr lang="en-US" sz="1800" kern="1200" dirty="0">
                <a:latin typeface="Calibri" pitchFamily="34" charset="0"/>
                <a:cs typeface="Calibri" pitchFamily="34" charset="0"/>
              </a:endParaRPr>
            </a:p>
          </p:txBody>
        </p:sp>
      </p:grpSp>
      <p:grpSp>
        <p:nvGrpSpPr>
          <p:cNvPr id="16" name="Group 15"/>
          <p:cNvGrpSpPr/>
          <p:nvPr/>
        </p:nvGrpSpPr>
        <p:grpSpPr>
          <a:xfrm>
            <a:off x="381000" y="1143000"/>
            <a:ext cx="8153400" cy="838200"/>
            <a:chOff x="0" y="21039"/>
            <a:chExt cx="6096000" cy="1067040"/>
          </a:xfrm>
          <a:scene3d>
            <a:camera prst="orthographicFront"/>
            <a:lightRig rig="flat" dir="t"/>
          </a:scene3d>
        </p:grpSpPr>
        <p:sp>
          <p:nvSpPr>
            <p:cNvPr id="17" name="Rounded Rectangle 1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nonclustered index is similar to a book index; the data and the index are stored in different places.</a:t>
              </a:r>
              <a:endParaRPr lang="en-US" sz="1800" kern="1200" dirty="0">
                <a:latin typeface="Calibri" pitchFamily="34" charset="0"/>
                <a:cs typeface="Calibri" pitchFamily="34" charset="0"/>
              </a:endParaRPr>
            </a:p>
          </p:txBody>
        </p:sp>
      </p:grpSp>
      <p:grpSp>
        <p:nvGrpSpPr>
          <p:cNvPr id="19" name="Group 18"/>
          <p:cNvGrpSpPr/>
          <p:nvPr/>
        </p:nvGrpSpPr>
        <p:grpSpPr>
          <a:xfrm>
            <a:off x="381000" y="3200400"/>
            <a:ext cx="8153400" cy="838200"/>
            <a:chOff x="0" y="1614759"/>
            <a:chExt cx="6096000" cy="1141920"/>
          </a:xfrm>
          <a:scene3d>
            <a:camera prst="orthographicFront"/>
            <a:lightRig rig="flat" dir="t"/>
          </a:scene3d>
        </p:grpSpPr>
        <p:sp>
          <p:nvSpPr>
            <p:cNvPr id="20" name="Rounded Rectangle 1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nonclustered index is used to search for exact-match queries. </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with Nonclustered Index 2-3</a:t>
            </a:r>
            <a:endParaRPr lang="en-US" dirty="0"/>
          </a:p>
        </p:txBody>
      </p:sp>
      <p:sp>
        <p:nvSpPr>
          <p:cNvPr id="5" name="TextBox 4"/>
          <p:cNvSpPr txBox="1"/>
          <p:nvPr/>
        </p:nvSpPr>
        <p:spPr>
          <a:xfrm>
            <a:off x="381000" y="990600"/>
            <a:ext cx="8610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process of finding rows with nonclustered index:</a:t>
            </a:r>
          </a:p>
        </p:txBody>
      </p:sp>
      <p:pic>
        <p:nvPicPr>
          <p:cNvPr id="6" name="Picture 5" descr="Figure 11.22.tif"/>
          <p:cNvPicPr>
            <a:picLocks noChangeAspect="1"/>
          </p:cNvPicPr>
          <p:nvPr/>
        </p:nvPicPr>
        <p:blipFill>
          <a:blip r:embed="rId2" cstate="print"/>
          <a:stretch>
            <a:fillRect/>
          </a:stretch>
        </p:blipFill>
        <p:spPr>
          <a:xfrm>
            <a:off x="1066800" y="1524000"/>
            <a:ext cx="7086600" cy="4672876"/>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with Nonclustered Index 3-3</a:t>
            </a:r>
            <a:endParaRPr lang="en-US" dirty="0"/>
          </a:p>
        </p:txBody>
      </p:sp>
      <p:sp>
        <p:nvSpPr>
          <p:cNvPr id="5" name="TextBox 4"/>
          <p:cNvSpPr txBox="1"/>
          <p:nvPr/>
        </p:nvSpPr>
        <p:spPr>
          <a:xfrm>
            <a:off x="381000" y="9906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nonclustered index </a:t>
            </a:r>
            <a:r>
              <a:rPr lang="en-US" sz="1800" b="1" dirty="0" smtClean="0">
                <a:cs typeface="Courier New" pitchFamily="49" charset="0"/>
              </a:rPr>
              <a:t>IX_EmployeeCity</a:t>
            </a:r>
            <a:r>
              <a:rPr lang="en-US" sz="1800" dirty="0" smtClean="0">
                <a:latin typeface="Calibri" pitchFamily="34" charset="0"/>
                <a:cs typeface="Calibri" pitchFamily="34" charset="0"/>
              </a:rPr>
              <a:t> on the </a:t>
            </a:r>
            <a:r>
              <a:rPr lang="en-US" sz="1800" b="1" dirty="0" smtClean="0">
                <a:cs typeface="Courier New" pitchFamily="49" charset="0"/>
              </a:rPr>
              <a:t>City</a:t>
            </a:r>
            <a:r>
              <a:rPr lang="en-US" sz="1800" dirty="0" smtClean="0">
                <a:latin typeface="Calibri" pitchFamily="34" charset="0"/>
                <a:cs typeface="Calibri" pitchFamily="34" charset="0"/>
              </a:rPr>
              <a:t> column of the </a:t>
            </a:r>
            <a:r>
              <a:rPr lang="en-US" sz="1800" b="1" dirty="0" smtClean="0">
                <a:cs typeface="Courier New" pitchFamily="49" charset="0"/>
              </a:rPr>
              <a:t>Employee_Details</a:t>
            </a:r>
            <a:r>
              <a:rPr lang="en-US" sz="1800" dirty="0" smtClean="0">
                <a:latin typeface="Calibri" pitchFamily="34" charset="0"/>
                <a:cs typeface="Calibri" pitchFamily="34" charset="0"/>
              </a:rPr>
              <a:t> table:</a:t>
            </a:r>
          </a:p>
        </p:txBody>
      </p:sp>
      <p:sp>
        <p:nvSpPr>
          <p:cNvPr id="6" name="TextBox 5"/>
          <p:cNvSpPr txBox="1"/>
          <p:nvPr/>
        </p:nvSpPr>
        <p:spPr>
          <a:xfrm>
            <a:off x="838200" y="1676400"/>
            <a:ext cx="76962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NONCLUSTERED INDEX IX_EmployeeCity ON Employee_Details(City);</a:t>
            </a:r>
          </a:p>
          <a:p>
            <a:r>
              <a:rPr lang="en-US" dirty="0" smtClean="0"/>
              <a:t>GO</a:t>
            </a:r>
            <a:endParaRPr lang="en-US" dirty="0"/>
          </a:p>
        </p:txBody>
      </p:sp>
      <p:sp>
        <p:nvSpPr>
          <p:cNvPr id="7" name="TextBox 6"/>
          <p:cNvSpPr txBox="1"/>
          <p:nvPr/>
        </p:nvSpPr>
        <p:spPr>
          <a:xfrm>
            <a:off x="381000" y="251460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Assume that multiple records are inserted in the table, </a:t>
            </a:r>
            <a:r>
              <a:rPr lang="en-US" sz="1800" b="1" dirty="0" smtClean="0">
                <a:cs typeface="Courier New" pitchFamily="49" charset="0"/>
              </a:rPr>
              <a:t>Employee_Details</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statement is used to search for records of employees from city, Boston as shown in the following code snippet:</a:t>
            </a:r>
          </a:p>
        </p:txBody>
      </p:sp>
      <p:sp>
        <p:nvSpPr>
          <p:cNvPr id="8" name="TextBox 7"/>
          <p:cNvSpPr txBox="1"/>
          <p:nvPr/>
        </p:nvSpPr>
        <p:spPr>
          <a:xfrm>
            <a:off x="838200" y="3505200"/>
            <a:ext cx="76962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SELECT EmpID,FirstName,LastName,City FROM Employee_Details WHERE City='Boston'</a:t>
            </a:r>
          </a:p>
          <a:p>
            <a:r>
              <a:rPr lang="en-US" dirty="0" smtClean="0"/>
              <a:t>GO</a:t>
            </a:r>
            <a:endParaRPr lang="en-US" dirty="0"/>
          </a:p>
        </p:txBody>
      </p:sp>
      <p:sp>
        <p:nvSpPr>
          <p:cNvPr id="9" name="TextBox 8"/>
          <p:cNvSpPr txBox="1"/>
          <p:nvPr/>
        </p:nvSpPr>
        <p:spPr>
          <a:xfrm>
            <a:off x="381000" y="449580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Since there is a nonclustered index associated with </a:t>
            </a:r>
            <a:r>
              <a:rPr lang="en-US" sz="1800" b="1" dirty="0" smtClean="0">
                <a:cs typeface="Courier New" pitchFamily="49" charset="0"/>
              </a:rPr>
              <a:t>City</a:t>
            </a:r>
            <a:r>
              <a:rPr lang="en-US" sz="1800" dirty="0" smtClean="0">
                <a:latin typeface="Calibri" pitchFamily="34" charset="0"/>
                <a:cs typeface="Calibri" pitchFamily="34" charset="0"/>
              </a:rPr>
              <a:t> column, SQL Server will use the </a:t>
            </a:r>
            <a:r>
              <a:rPr lang="en-US" sz="1800" b="1" dirty="0" smtClean="0">
                <a:cs typeface="Courier New" pitchFamily="49" charset="0"/>
              </a:rPr>
              <a:t>IX_EmployeeCity</a:t>
            </a:r>
            <a:r>
              <a:rPr lang="en-US" sz="1800" dirty="0" smtClean="0">
                <a:latin typeface="Calibri" pitchFamily="34" charset="0"/>
                <a:cs typeface="Calibri" pitchFamily="34" charset="0"/>
              </a:rPr>
              <a:t> index to extract the records as shown in the following figure:</a:t>
            </a:r>
          </a:p>
        </p:txBody>
      </p:sp>
      <p:pic>
        <p:nvPicPr>
          <p:cNvPr id="10" name="Picture 9" descr="Figure 11.23.tif"/>
          <p:cNvPicPr>
            <a:picLocks noChangeAspect="1"/>
          </p:cNvPicPr>
          <p:nvPr/>
        </p:nvPicPr>
        <p:blipFill>
          <a:blip r:embed="rId2" cstate="print"/>
          <a:stretch>
            <a:fillRect/>
          </a:stretch>
        </p:blipFill>
        <p:spPr>
          <a:xfrm>
            <a:off x="2307265" y="5410200"/>
            <a:ext cx="3941135" cy="12192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in a Clustered Index 1-3</a:t>
            </a:r>
            <a:endParaRPr lang="en-US" dirty="0"/>
          </a:p>
        </p:txBody>
      </p:sp>
      <p:grpSp>
        <p:nvGrpSpPr>
          <p:cNvPr id="5" name="Group 4"/>
          <p:cNvGrpSpPr/>
          <p:nvPr/>
        </p:nvGrpSpPr>
        <p:grpSpPr>
          <a:xfrm>
            <a:off x="381000" y="2209800"/>
            <a:ext cx="8153400" cy="762000"/>
            <a:chOff x="0" y="267999"/>
            <a:chExt cx="6096000" cy="936000"/>
          </a:xfrm>
          <a:scene3d>
            <a:camera prst="orthographicFront"/>
            <a:lightRig rig="flat" dir="t"/>
          </a:scene3d>
        </p:grpSpPr>
        <p:sp>
          <p:nvSpPr>
            <p:cNvPr id="6" name="Rounded Rectangle 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8"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data is stored in a sorted manner. </a:t>
            </a:r>
            <a:endParaRPr lang="en-US" sz="1800" kern="1200" dirty="0">
              <a:latin typeface="Calibri" pitchFamily="34" charset="0"/>
              <a:cs typeface="Calibri" pitchFamily="34" charset="0"/>
            </a:endParaRPr>
          </a:p>
        </p:txBody>
      </p:sp>
      <p:grpSp>
        <p:nvGrpSpPr>
          <p:cNvPr id="9" name="Group 8"/>
          <p:cNvGrpSpPr/>
          <p:nvPr/>
        </p:nvGrpSpPr>
        <p:grpSpPr>
          <a:xfrm>
            <a:off x="381000" y="4267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2"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decreases the number of levels in the index B-Tree that must be traversed to reach the data rows producing faster query results. This minimizes I/O overhead.</a:t>
            </a:r>
            <a:endParaRPr lang="en-US" sz="1800" kern="1200" dirty="0">
              <a:latin typeface="Calibri" pitchFamily="34" charset="0"/>
              <a:cs typeface="Calibri" pitchFamily="34" charset="0"/>
            </a:endParaRPr>
          </a:p>
        </p:txBody>
      </p:sp>
      <p:grpSp>
        <p:nvGrpSpPr>
          <p:cNvPr id="13" name="Group 12"/>
          <p:cNvGrpSpPr/>
          <p:nvPr/>
        </p:nvGrpSpPr>
        <p:grpSpPr>
          <a:xfrm>
            <a:off x="381000" y="5257800"/>
            <a:ext cx="81534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finding rows using clustered indexes, a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is used with the clustered index column specified in the </a:t>
              </a:r>
              <a:r>
                <a:rPr lang="en-US" sz="1800" dirty="0" smtClean="0">
                  <a:latin typeface="Courier New" pitchFamily="49" charset="0"/>
                  <a:cs typeface="Courier New" pitchFamily="49" charset="0"/>
                </a:rPr>
                <a:t>WHERE</a:t>
              </a:r>
              <a:r>
                <a:rPr lang="en-US" sz="1800" dirty="0" smtClean="0">
                  <a:latin typeface="Calibri" pitchFamily="34" charset="0"/>
                  <a:cs typeface="Calibri" pitchFamily="34" charset="0"/>
                </a:rPr>
                <a:t> clause.</a:t>
              </a:r>
            </a:p>
          </p:txBody>
        </p:sp>
      </p:grpSp>
      <p:grpSp>
        <p:nvGrpSpPr>
          <p:cNvPr id="16" name="Group 15"/>
          <p:cNvGrpSpPr/>
          <p:nvPr/>
        </p:nvGrpSpPr>
        <p:grpSpPr>
          <a:xfrm>
            <a:off x="381000" y="1143000"/>
            <a:ext cx="8153400" cy="838200"/>
            <a:chOff x="0" y="21039"/>
            <a:chExt cx="6096000" cy="1067040"/>
          </a:xfrm>
          <a:scene3d>
            <a:camera prst="orthographicFront"/>
            <a:lightRig rig="flat" dir="t"/>
          </a:scene3d>
        </p:grpSpPr>
        <p:sp>
          <p:nvSpPr>
            <p:cNvPr id="17" name="Rounded Rectangle 1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Clustered indexes store the data rows in the table based on their key values.</a:t>
              </a:r>
              <a:endParaRPr lang="en-US" sz="1800" kern="1200" dirty="0">
                <a:latin typeface="Calibri" pitchFamily="34" charset="0"/>
                <a:cs typeface="Calibri" pitchFamily="34" charset="0"/>
              </a:endParaRPr>
            </a:p>
          </p:txBody>
        </p:sp>
      </p:grpSp>
      <p:grpSp>
        <p:nvGrpSpPr>
          <p:cNvPr id="19" name="Group 18"/>
          <p:cNvGrpSpPr/>
          <p:nvPr/>
        </p:nvGrpSpPr>
        <p:grpSpPr>
          <a:xfrm>
            <a:off x="381000" y="3200400"/>
            <a:ext cx="8153400" cy="838200"/>
            <a:chOff x="0" y="1614759"/>
            <a:chExt cx="6096000" cy="1141920"/>
          </a:xfrm>
          <a:scene3d>
            <a:camera prst="orthographicFront"/>
            <a:lightRig rig="flat" dir="t"/>
          </a:scene3d>
        </p:grpSpPr>
        <p:sp>
          <p:nvSpPr>
            <p:cNvPr id="20" name="Rounded Rectangle 1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If the clustered key value is small, more number of index rows can be placed on an index page.</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in a Clustered Index 2-3</a:t>
            </a:r>
            <a:endParaRPr lang="en-US" dirty="0"/>
          </a:p>
        </p:txBody>
      </p:sp>
      <p:sp>
        <p:nvSpPr>
          <p:cNvPr id="5" name="TextBox 4"/>
          <p:cNvSpPr txBox="1"/>
          <p:nvPr/>
        </p:nvSpPr>
        <p:spPr>
          <a:xfrm>
            <a:off x="381000" y="990600"/>
            <a:ext cx="8610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process of finding rows with clustered index:</a:t>
            </a:r>
          </a:p>
        </p:txBody>
      </p:sp>
      <p:pic>
        <p:nvPicPr>
          <p:cNvPr id="6" name="Picture 5" descr="Figure 11.24.tif"/>
          <p:cNvPicPr>
            <a:picLocks noChangeAspect="1"/>
          </p:cNvPicPr>
          <p:nvPr/>
        </p:nvPicPr>
        <p:blipFill>
          <a:blip r:embed="rId2" cstate="print"/>
          <a:stretch>
            <a:fillRect/>
          </a:stretch>
        </p:blipFill>
        <p:spPr>
          <a:xfrm>
            <a:off x="1142999" y="1447800"/>
            <a:ext cx="7167453" cy="46482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Finding Rows in a Clustered Index 3-3</a:t>
            </a:r>
            <a:endParaRPr lang="en-US" dirty="0"/>
          </a:p>
        </p:txBody>
      </p:sp>
      <p:sp>
        <p:nvSpPr>
          <p:cNvPr id="5" name="TextBox 4"/>
          <p:cNvSpPr txBox="1"/>
          <p:nvPr/>
        </p:nvSpPr>
        <p:spPr>
          <a:xfrm>
            <a:off x="381000" y="9144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create a clustered index </a:t>
            </a:r>
            <a:r>
              <a:rPr lang="en-US" sz="1800" b="1" dirty="0" smtClean="0">
                <a:cs typeface="Courier New" pitchFamily="49" charset="0"/>
              </a:rPr>
              <a:t>IX_EmployeeID</a:t>
            </a:r>
            <a:r>
              <a:rPr lang="en-US" sz="1800" dirty="0" smtClean="0">
                <a:latin typeface="Calibri" pitchFamily="34" charset="0"/>
                <a:cs typeface="Calibri" pitchFamily="34" charset="0"/>
              </a:rPr>
              <a:t> on the </a:t>
            </a:r>
            <a:r>
              <a:rPr lang="en-US" sz="1800" b="1" dirty="0" smtClean="0">
                <a:cs typeface="Courier New" pitchFamily="49" charset="0"/>
              </a:rPr>
              <a:t>EmpID</a:t>
            </a:r>
            <a:r>
              <a:rPr lang="en-US" sz="1800" dirty="0" smtClean="0">
                <a:latin typeface="Calibri" pitchFamily="34" charset="0"/>
                <a:cs typeface="Calibri" pitchFamily="34" charset="0"/>
              </a:rPr>
              <a:t> column of the </a:t>
            </a:r>
            <a:r>
              <a:rPr lang="en-US" sz="1800" b="1" dirty="0" smtClean="0">
                <a:cs typeface="Courier New" pitchFamily="49" charset="0"/>
              </a:rPr>
              <a:t>Employee_Details</a:t>
            </a:r>
            <a:r>
              <a:rPr lang="en-US" sz="1800" dirty="0" smtClean="0">
                <a:latin typeface="Calibri" pitchFamily="34" charset="0"/>
                <a:cs typeface="Calibri" pitchFamily="34" charset="0"/>
              </a:rPr>
              <a:t> table:</a:t>
            </a:r>
          </a:p>
        </p:txBody>
      </p:sp>
      <p:sp>
        <p:nvSpPr>
          <p:cNvPr id="6" name="TextBox 5"/>
          <p:cNvSpPr txBox="1"/>
          <p:nvPr/>
        </p:nvSpPr>
        <p:spPr>
          <a:xfrm>
            <a:off x="838200" y="1600200"/>
            <a:ext cx="76962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CREATE UNIQUE CLUSTERED INDEX IX_EmployeeID ON</a:t>
            </a:r>
          </a:p>
          <a:p>
            <a:r>
              <a:rPr lang="en-US" dirty="0" smtClean="0"/>
              <a:t>Employee_Details(EmpID);</a:t>
            </a:r>
          </a:p>
          <a:p>
            <a:r>
              <a:rPr lang="en-US" dirty="0" smtClean="0"/>
              <a:t>GO</a:t>
            </a:r>
            <a:endParaRPr lang="en-US" dirty="0"/>
          </a:p>
        </p:txBody>
      </p:sp>
      <p:sp>
        <p:nvSpPr>
          <p:cNvPr id="7" name="TextBox 6"/>
          <p:cNvSpPr txBox="1"/>
          <p:nvPr/>
        </p:nvSpPr>
        <p:spPr>
          <a:xfrm>
            <a:off x="381000" y="265807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Assume that multiple records are inserted in the table, </a:t>
            </a:r>
            <a:r>
              <a:rPr lang="en-US" sz="1800" b="1" dirty="0" smtClean="0">
                <a:cs typeface="Courier New" pitchFamily="49" charset="0"/>
              </a:rPr>
              <a:t>Employee_Details</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statement is used to search for records of employees having </a:t>
            </a:r>
            <a:r>
              <a:rPr lang="en-US" sz="1800" b="1" dirty="0" smtClean="0">
                <a:cs typeface="Courier New" pitchFamily="49" charset="0"/>
              </a:rPr>
              <a:t>EmpID</a:t>
            </a:r>
            <a:r>
              <a:rPr lang="en-US" sz="1800" dirty="0" smtClean="0">
                <a:latin typeface="Calibri" pitchFamily="34" charset="0"/>
                <a:cs typeface="Calibri" pitchFamily="34" charset="0"/>
              </a:rPr>
              <a:t> between 102 and 105 as shown in the following code snippet:</a:t>
            </a:r>
          </a:p>
        </p:txBody>
      </p:sp>
      <p:sp>
        <p:nvSpPr>
          <p:cNvPr id="8" name="TextBox 7"/>
          <p:cNvSpPr txBox="1"/>
          <p:nvPr/>
        </p:nvSpPr>
        <p:spPr>
          <a:xfrm>
            <a:off x="838200" y="3648670"/>
            <a:ext cx="7696200" cy="103489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CUST_DB</a:t>
            </a:r>
          </a:p>
          <a:p>
            <a:r>
              <a:rPr lang="en-US" dirty="0" smtClean="0"/>
              <a:t>SELECT EmpID,FirstName,LastName,City FROM Employee_Details WHERE EmpID</a:t>
            </a:r>
          </a:p>
          <a:p>
            <a:r>
              <a:rPr lang="en-US" dirty="0" smtClean="0"/>
              <a:t>&gt;= 102 AND EmpID &lt;= 105;</a:t>
            </a:r>
          </a:p>
          <a:p>
            <a:r>
              <a:rPr lang="en-US" dirty="0" smtClean="0"/>
              <a:t>GO</a:t>
            </a:r>
            <a:endParaRPr lang="en-US" dirty="0"/>
          </a:p>
        </p:txBody>
      </p:sp>
      <p:sp>
        <p:nvSpPr>
          <p:cNvPr id="9" name="TextBox 8"/>
          <p:cNvSpPr txBox="1"/>
          <p:nvPr/>
        </p:nvSpPr>
        <p:spPr>
          <a:xfrm>
            <a:off x="381000" y="4715470"/>
            <a:ext cx="8229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Since there is a clustered index associated with the </a:t>
            </a:r>
            <a:r>
              <a:rPr lang="en-US" sz="1800" b="1" dirty="0" smtClean="0">
                <a:cs typeface="Courier New" pitchFamily="49" charset="0"/>
              </a:rPr>
              <a:t>EmpID</a:t>
            </a:r>
            <a:r>
              <a:rPr lang="en-US" sz="1800" dirty="0" smtClean="0">
                <a:latin typeface="Calibri" pitchFamily="34" charset="0"/>
                <a:cs typeface="Calibri" pitchFamily="34" charset="0"/>
              </a:rPr>
              <a:t> column, SQL Server will use the </a:t>
            </a:r>
            <a:r>
              <a:rPr lang="en-US" sz="1800" b="1" dirty="0" smtClean="0">
                <a:cs typeface="Courier New" pitchFamily="49" charset="0"/>
              </a:rPr>
              <a:t>IX_EmployeeID</a:t>
            </a:r>
            <a:r>
              <a:rPr lang="en-US" sz="1800" dirty="0" smtClean="0">
                <a:latin typeface="Calibri" pitchFamily="34" charset="0"/>
                <a:cs typeface="Calibri" pitchFamily="34" charset="0"/>
              </a:rPr>
              <a:t> index to extract the records as shown in the following figure:</a:t>
            </a:r>
          </a:p>
        </p:txBody>
      </p:sp>
      <p:pic>
        <p:nvPicPr>
          <p:cNvPr id="10" name="Picture 9" descr="Figure 11.25.tif"/>
          <p:cNvPicPr>
            <a:picLocks noChangeAspect="1"/>
          </p:cNvPicPr>
          <p:nvPr/>
        </p:nvPicPr>
        <p:blipFill>
          <a:blip r:embed="rId2" cstate="print"/>
          <a:stretch>
            <a:fillRect/>
          </a:stretch>
        </p:blipFill>
        <p:spPr>
          <a:xfrm>
            <a:off x="2743200" y="5410200"/>
            <a:ext cx="3276600" cy="1270994"/>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Unique Indexes 1-2</a:t>
            </a:r>
            <a:endParaRPr lang="en-US" dirty="0"/>
          </a:p>
        </p:txBody>
      </p:sp>
      <p:sp>
        <p:nvSpPr>
          <p:cNvPr id="5" name="TextBox 4"/>
          <p:cNvSpPr txBox="1"/>
          <p:nvPr/>
        </p:nvSpPr>
        <p:spPr>
          <a:xfrm>
            <a:off x="381000" y="990600"/>
            <a:ext cx="8610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unique index can be created on a column that does not have any duplicate values.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Once a unique index is created, duplicate values will not be accepted in the column.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Thus, unique indexes should be created only on columns where uniqueness of values is a key characteristic. A unique index ensures entity integrity in a table.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a table definition has a </a:t>
            </a:r>
            <a:r>
              <a:rPr lang="en-US" sz="1800" dirty="0" smtClean="0">
                <a:cs typeface="Courier New" pitchFamily="49" charset="0"/>
              </a:rPr>
              <a:t>PRIMARY KEY</a:t>
            </a:r>
            <a:r>
              <a:rPr lang="en-US" sz="1800" dirty="0" smtClean="0">
                <a:latin typeface="Calibri" pitchFamily="34" charset="0"/>
                <a:cs typeface="Calibri" pitchFamily="34" charset="0"/>
              </a:rPr>
              <a:t> or a column with a </a:t>
            </a:r>
            <a:r>
              <a:rPr lang="en-US" sz="1800" dirty="0" smtClean="0">
                <a:cs typeface="Courier New" pitchFamily="49" charset="0"/>
              </a:rPr>
              <a:t>UNIQUE</a:t>
            </a:r>
            <a:r>
              <a:rPr lang="en-US" sz="1800" dirty="0" smtClean="0">
                <a:latin typeface="Calibri" pitchFamily="34" charset="0"/>
                <a:cs typeface="Calibri" pitchFamily="34" charset="0"/>
              </a:rPr>
              <a:t> constraint, SQL Server automatically creates a unique index when you execute the </a:t>
            </a:r>
            <a:r>
              <a:rPr lang="en-US" sz="1800" dirty="0" smtClean="0">
                <a:cs typeface="Courier New" pitchFamily="49" charset="0"/>
              </a:rPr>
              <a:t>CREATE TABLE</a:t>
            </a:r>
            <a:r>
              <a:rPr lang="en-US" sz="1800" dirty="0" smtClean="0">
                <a:latin typeface="Calibri" pitchFamily="34" charset="0"/>
                <a:cs typeface="Calibri" pitchFamily="34" charset="0"/>
              </a:rPr>
              <a:t> statement as shown in the following figure:</a:t>
            </a:r>
          </a:p>
        </p:txBody>
      </p:sp>
      <p:pic>
        <p:nvPicPr>
          <p:cNvPr id="6" name="Picture 5" descr="Figure 11.26.tif"/>
          <p:cNvPicPr>
            <a:picLocks noChangeAspect="1"/>
          </p:cNvPicPr>
          <p:nvPr/>
        </p:nvPicPr>
        <p:blipFill>
          <a:blip r:embed="rId2" cstate="print"/>
          <a:stretch>
            <a:fillRect/>
          </a:stretch>
        </p:blipFill>
        <p:spPr>
          <a:xfrm>
            <a:off x="1524001" y="3000156"/>
            <a:ext cx="6324600" cy="355304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Data Files 1-2</a:t>
            </a:r>
            <a:endParaRPr lang="en-US" dirty="0"/>
          </a:p>
        </p:txBody>
      </p:sp>
      <p:grpSp>
        <p:nvGrpSpPr>
          <p:cNvPr id="5" name="Group 4"/>
          <p:cNvGrpSpPr/>
          <p:nvPr/>
        </p:nvGrpSpPr>
        <p:grpSpPr>
          <a:xfrm>
            <a:off x="6858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All input and output operations in the database are performed at the page level. This means that the database engine reads or writes data pages. </a:t>
              </a:r>
              <a:endParaRPr lang="en-US" sz="1800" kern="1200" dirty="0">
                <a:latin typeface="Calibri" pitchFamily="34" charset="0"/>
                <a:cs typeface="Calibri" pitchFamily="34" charset="0"/>
              </a:endParaRPr>
            </a:p>
          </p:txBody>
        </p:sp>
      </p:grpSp>
      <p:grpSp>
        <p:nvGrpSpPr>
          <p:cNvPr id="8" name="Group 7"/>
          <p:cNvGrpSpPr/>
          <p:nvPr/>
        </p:nvGrpSpPr>
        <p:grpSpPr>
          <a:xfrm>
            <a:off x="685800" y="20574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grpSp>
        <p:nvGrpSpPr>
          <p:cNvPr id="11" name="Group 10"/>
          <p:cNvGrpSpPr/>
          <p:nvPr/>
        </p:nvGrpSpPr>
        <p:grpSpPr>
          <a:xfrm>
            <a:off x="6858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space allotted to a data file is divided into sequentially numbered data pages. </a:t>
              </a:r>
              <a:endParaRPr lang="en-US" sz="1800" kern="1200" dirty="0">
                <a:latin typeface="Calibri" pitchFamily="34" charset="0"/>
                <a:cs typeface="Calibri" pitchFamily="34" charset="0"/>
              </a:endParaRPr>
            </a:p>
          </p:txBody>
        </p:sp>
      </p:grpSp>
      <p:sp>
        <p:nvSpPr>
          <p:cNvPr id="14" name="Rounded Rectangle 4"/>
          <p:cNvSpPr/>
          <p:nvPr/>
        </p:nvSpPr>
        <p:spPr>
          <a:xfrm>
            <a:off x="762000" y="2063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set of eight contiguous data pages is referred to as an extent. SQL Server 2012 stores data pages in files known as data files.</a:t>
            </a:r>
            <a:endParaRPr lang="en-US" sz="1800" kern="1200" dirty="0">
              <a:latin typeface="Calibri" pitchFamily="34" charset="0"/>
              <a:cs typeface="Calibri" pitchFamily="34" charset="0"/>
            </a:endParaRPr>
          </a:p>
        </p:txBody>
      </p:sp>
      <p:pic>
        <p:nvPicPr>
          <p:cNvPr id="15" name="Picture 14" descr="Figure 11.2.tif"/>
          <p:cNvPicPr>
            <a:picLocks noChangeAspect="1"/>
          </p:cNvPicPr>
          <p:nvPr/>
        </p:nvPicPr>
        <p:blipFill>
          <a:blip r:embed="rId2" cstate="print"/>
          <a:stretch>
            <a:fillRect/>
          </a:stretch>
        </p:blipFill>
        <p:spPr>
          <a:xfrm>
            <a:off x="914400" y="4676775"/>
            <a:ext cx="7772400" cy="809625"/>
          </a:xfrm>
          <a:prstGeom prst="rect">
            <a:avLst/>
          </a:prstGeom>
        </p:spPr>
      </p:pic>
      <p:sp>
        <p:nvSpPr>
          <p:cNvPr id="16" name="TextBox 15"/>
          <p:cNvSpPr txBox="1"/>
          <p:nvPr/>
        </p:nvSpPr>
        <p:spPr>
          <a:xfrm>
            <a:off x="381000" y="4029671"/>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numbering starts from zero as shown in the following figure: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Unique Indexes 2-2</a:t>
            </a:r>
            <a:endParaRPr lang="en-US" dirty="0"/>
          </a:p>
        </p:txBody>
      </p:sp>
      <p:sp>
        <p:nvSpPr>
          <p:cNvPr id="5" name="TextBox 4"/>
          <p:cNvSpPr txBox="1"/>
          <p:nvPr/>
        </p:nvSpPr>
        <p:spPr>
          <a:xfrm>
            <a:off x="381000" y="990600"/>
            <a:ext cx="86106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Unique index can be created using either the </a:t>
            </a:r>
            <a:r>
              <a:rPr lang="en-US" sz="1800" dirty="0" smtClean="0">
                <a:cs typeface="Courier New" pitchFamily="49" charset="0"/>
              </a:rPr>
              <a:t>CREATE</a:t>
            </a:r>
            <a:r>
              <a:rPr lang="en-US" sz="1800" dirty="0" smtClean="0">
                <a:latin typeface="Calibri" pitchFamily="34" charset="0"/>
                <a:cs typeface="Courier New" pitchFamily="49" charset="0"/>
              </a:rPr>
              <a:t> </a:t>
            </a:r>
            <a:r>
              <a:rPr lang="en-US" sz="1800" dirty="0" smtClean="0">
                <a:cs typeface="Courier New" pitchFamily="49" charset="0"/>
              </a:rPr>
              <a:t>UNIQUE</a:t>
            </a:r>
            <a:r>
              <a:rPr lang="en-US" sz="1800" dirty="0" smtClean="0">
                <a:latin typeface="Calibri" pitchFamily="34" charset="0"/>
                <a:cs typeface="Courier New" pitchFamily="49" charset="0"/>
              </a:rPr>
              <a:t> </a:t>
            </a:r>
            <a:r>
              <a:rPr lang="en-US" sz="1800" dirty="0" smtClean="0">
                <a:cs typeface="Courier New" pitchFamily="49" charset="0"/>
              </a:rPr>
              <a:t>INDEX</a:t>
            </a:r>
            <a:r>
              <a:rPr lang="en-US" sz="1800" dirty="0" smtClean="0">
                <a:latin typeface="Calibri" pitchFamily="34" charset="0"/>
                <a:cs typeface="Calibri" pitchFamily="34" charset="0"/>
              </a:rPr>
              <a:t> statement or using SSMS.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unique index is as follows:</a:t>
            </a:r>
          </a:p>
        </p:txBody>
      </p:sp>
      <p:sp>
        <p:nvSpPr>
          <p:cNvPr id="6" name="Rounded Rectangle 5"/>
          <p:cNvSpPr/>
          <p:nvPr/>
        </p:nvSpPr>
        <p:spPr>
          <a:xfrm>
            <a:off x="838200" y="19812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486637"/>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UNIQUE INDEX &lt;index_name&gt; ON &lt;table_name&gt;(&lt;column_name&gt;)</a:t>
            </a:r>
          </a:p>
          <a:p>
            <a:endParaRPr lang="en-US" dirty="0"/>
          </a:p>
        </p:txBody>
      </p:sp>
      <p:sp>
        <p:nvSpPr>
          <p:cNvPr id="8" name="TextBox 7"/>
          <p:cNvSpPr txBox="1"/>
          <p:nvPr/>
        </p:nvSpPr>
        <p:spPr>
          <a:xfrm>
            <a:off x="762000" y="3352800"/>
            <a:ext cx="7543800" cy="1200329"/>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column_name</a:t>
            </a:r>
            <a:r>
              <a:rPr lang="en-US" sz="1800" dirty="0" smtClean="0">
                <a:latin typeface="Calibri" pitchFamily="34" charset="0"/>
                <a:cs typeface="Calibri" pitchFamily="34" charset="0"/>
              </a:rPr>
              <a:t>: specifies the name of the column on which the index is to be created.</a:t>
            </a:r>
          </a:p>
          <a:p>
            <a:pPr marL="231775">
              <a:lnSpc>
                <a:spcPct val="100000"/>
              </a:lnSpc>
              <a:spcBef>
                <a:spcPts val="0"/>
              </a:spcBef>
            </a:pPr>
            <a:r>
              <a:rPr lang="en-US" sz="1800" dirty="0" smtClean="0">
                <a:cs typeface="Courier New" pitchFamily="49" charset="0"/>
              </a:rPr>
              <a:t>UNIQUE</a:t>
            </a:r>
            <a:r>
              <a:rPr lang="en-US" sz="1800" dirty="0" smtClean="0">
                <a:latin typeface="Calibri" pitchFamily="34" charset="0"/>
                <a:cs typeface="Calibri" pitchFamily="34" charset="0"/>
              </a:rPr>
              <a:t>: specifies that no duplicate values are allowed in the column.</a:t>
            </a:r>
          </a:p>
        </p:txBody>
      </p:sp>
      <p:sp>
        <p:nvSpPr>
          <p:cNvPr id="9" name="TextBox 8"/>
          <p:cNvSpPr txBox="1"/>
          <p:nvPr/>
        </p:nvSpPr>
        <p:spPr>
          <a:xfrm>
            <a:off x="381000" y="46482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unique index on the </a:t>
            </a:r>
            <a:r>
              <a:rPr lang="en-US" sz="1800" b="1" dirty="0" smtClean="0">
                <a:cs typeface="Courier New" pitchFamily="49" charset="0"/>
              </a:rPr>
              <a:t>CustID</a:t>
            </a:r>
            <a:r>
              <a:rPr lang="en-US" sz="1800" dirty="0" smtClean="0">
                <a:latin typeface="Calibri" pitchFamily="34" charset="0"/>
                <a:cs typeface="Calibri" pitchFamily="34" charset="0"/>
              </a:rPr>
              <a:t> column in the </a:t>
            </a:r>
            <a:r>
              <a:rPr lang="en-US" sz="1800" b="1" dirty="0" smtClean="0">
                <a:cs typeface="Courier New" pitchFamily="49" charset="0"/>
              </a:rPr>
              <a:t>Customer_Details</a:t>
            </a:r>
            <a:r>
              <a:rPr lang="en-US" sz="1800" dirty="0" smtClean="0">
                <a:latin typeface="Calibri" pitchFamily="34" charset="0"/>
                <a:cs typeface="Calibri" pitchFamily="34" charset="0"/>
              </a:rPr>
              <a:t> table:</a:t>
            </a:r>
          </a:p>
        </p:txBody>
      </p:sp>
      <p:sp>
        <p:nvSpPr>
          <p:cNvPr id="10" name="TextBox 9"/>
          <p:cNvSpPr txBox="1"/>
          <p:nvPr/>
        </p:nvSpPr>
        <p:spPr>
          <a:xfrm>
            <a:off x="838200" y="5410200"/>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UNIQUE INDEX IX_CustID ON Customer_Details(CustID)</a:t>
            </a:r>
          </a:p>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Computed Columns 1-2</a:t>
            </a:r>
            <a:endParaRPr lang="en-US" dirty="0"/>
          </a:p>
        </p:txBody>
      </p:sp>
      <p:grpSp>
        <p:nvGrpSpPr>
          <p:cNvPr id="5" name="Group 4"/>
          <p:cNvGrpSpPr/>
          <p:nvPr/>
        </p:nvGrpSpPr>
        <p:grpSpPr>
          <a:xfrm>
            <a:off x="381000" y="1143000"/>
            <a:ext cx="8153400" cy="6096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computed column is a virtual column in a table whose value is calculated at run-time.</a:t>
              </a:r>
              <a:endParaRPr lang="en-US" sz="1800" kern="1200" dirty="0">
                <a:latin typeface="Calibri" pitchFamily="34" charset="0"/>
                <a:cs typeface="Calibri" pitchFamily="34" charset="0"/>
              </a:endParaRPr>
            </a:p>
          </p:txBody>
        </p:sp>
      </p:grpSp>
      <p:grpSp>
        <p:nvGrpSpPr>
          <p:cNvPr id="8" name="Group 7"/>
          <p:cNvGrpSpPr/>
          <p:nvPr/>
        </p:nvGrpSpPr>
        <p:grpSpPr>
          <a:xfrm>
            <a:off x="381000" y="1905000"/>
            <a:ext cx="8153400" cy="692727"/>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1" name="Rounded Rectangle 4"/>
          <p:cNvSpPr/>
          <p:nvPr/>
        </p:nvSpPr>
        <p:spPr>
          <a:xfrm>
            <a:off x="457200" y="1905000"/>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values in the column are not stored in the table but are computed based on the expression that defines the column. </a:t>
            </a:r>
            <a:endParaRPr lang="en-US" sz="1800" kern="1200" dirty="0">
              <a:latin typeface="Calibri" pitchFamily="34" charset="0"/>
              <a:cs typeface="Calibri" pitchFamily="34" charset="0"/>
            </a:endParaRPr>
          </a:p>
        </p:txBody>
      </p:sp>
      <p:grpSp>
        <p:nvGrpSpPr>
          <p:cNvPr id="12" name="Group 11"/>
          <p:cNvGrpSpPr/>
          <p:nvPr/>
        </p:nvGrpSpPr>
        <p:grpSpPr>
          <a:xfrm>
            <a:off x="381000" y="2743200"/>
            <a:ext cx="8153400" cy="6858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expression consists of a non-computed column name associated with a constant, a function, or a variable using arithmetical or logical operators.</a:t>
              </a:r>
              <a:endParaRPr lang="en-US" sz="1800" kern="1200" dirty="0">
                <a:latin typeface="Calibri" pitchFamily="34" charset="0"/>
                <a:cs typeface="Calibri" pitchFamily="34" charset="0"/>
              </a:endParaRPr>
            </a:p>
          </p:txBody>
        </p:sp>
      </p:grpSp>
      <p:sp>
        <p:nvSpPr>
          <p:cNvPr id="15" name="TextBox 14"/>
          <p:cNvSpPr txBox="1"/>
          <p:nvPr/>
        </p:nvSpPr>
        <p:spPr>
          <a:xfrm>
            <a:off x="381000" y="3516868"/>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computed column can be created using the </a:t>
            </a:r>
            <a:r>
              <a:rPr lang="en-US" sz="1800" dirty="0" smtClean="0">
                <a:cs typeface="Courier New" pitchFamily="49" charset="0"/>
              </a:rPr>
              <a:t>CREATE TABLE</a:t>
            </a:r>
            <a:r>
              <a:rPr lang="en-US" sz="1800" dirty="0" smtClean="0">
                <a:latin typeface="Calibri" pitchFamily="34" charset="0"/>
                <a:cs typeface="Calibri" pitchFamily="34" charset="0"/>
              </a:rPr>
              <a:t> or </a:t>
            </a:r>
            <a:r>
              <a:rPr lang="en-US" sz="1800" dirty="0" smtClean="0">
                <a:cs typeface="Courier New" pitchFamily="49" charset="0"/>
              </a:rPr>
              <a:t>ALTER TABLE</a:t>
            </a:r>
            <a:r>
              <a:rPr lang="en-US" sz="1800" dirty="0" smtClean="0">
                <a:latin typeface="Calibri" pitchFamily="34" charset="0"/>
                <a:cs typeface="Calibri" pitchFamily="34" charset="0"/>
              </a:rPr>
              <a:t> statements as shown in the following figure:</a:t>
            </a:r>
          </a:p>
        </p:txBody>
      </p:sp>
      <p:pic>
        <p:nvPicPr>
          <p:cNvPr id="16" name="Picture 15" descr="Figure 11.27.tif"/>
          <p:cNvPicPr>
            <a:picLocks noChangeAspect="1"/>
          </p:cNvPicPr>
          <p:nvPr/>
        </p:nvPicPr>
        <p:blipFill>
          <a:blip r:embed="rId2" cstate="print"/>
          <a:stretch>
            <a:fillRect/>
          </a:stretch>
        </p:blipFill>
        <p:spPr>
          <a:xfrm>
            <a:off x="762000" y="4267200"/>
            <a:ext cx="7477179" cy="205740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Computed Columns 2-2</a:t>
            </a:r>
            <a:endParaRPr lang="en-US" dirty="0"/>
          </a:p>
        </p:txBody>
      </p:sp>
      <p:sp>
        <p:nvSpPr>
          <p:cNvPr id="5" name="TextBox 4"/>
          <p:cNvSpPr txBox="1"/>
          <p:nvPr/>
        </p:nvSpPr>
        <p:spPr>
          <a:xfrm>
            <a:off x="381000" y="990600"/>
            <a:ext cx="8610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create a computed column is as follows:</a:t>
            </a:r>
          </a:p>
        </p:txBody>
      </p:sp>
      <p:sp>
        <p:nvSpPr>
          <p:cNvPr id="6" name="Rounded Rectangle 5"/>
          <p:cNvSpPr/>
          <p:nvPr/>
        </p:nvSpPr>
        <p:spPr>
          <a:xfrm>
            <a:off x="838200" y="14478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1953237"/>
            <a:ext cx="76962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TABLE &lt;table_name&gt; ([&lt;column_name&gt; AS</a:t>
            </a:r>
          </a:p>
          <a:p>
            <a:r>
              <a:rPr lang="en-US" dirty="0" smtClean="0"/>
              <a:t>&lt;computed_column_expression&gt;])</a:t>
            </a:r>
          </a:p>
          <a:p>
            <a:endParaRPr lang="en-US" dirty="0"/>
          </a:p>
        </p:txBody>
      </p:sp>
      <p:sp>
        <p:nvSpPr>
          <p:cNvPr id="8" name="TextBox 7"/>
          <p:cNvSpPr txBox="1"/>
          <p:nvPr/>
        </p:nvSpPr>
        <p:spPr>
          <a:xfrm>
            <a:off x="762000" y="2971800"/>
            <a:ext cx="7543800" cy="1477328"/>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table_name</a:t>
            </a:r>
            <a:r>
              <a:rPr lang="en-US" sz="1800" dirty="0" smtClean="0">
                <a:latin typeface="Calibri" pitchFamily="34" charset="0"/>
                <a:cs typeface="Calibri" pitchFamily="34" charset="0"/>
              </a:rPr>
              <a:t>: Specifies the name of the table.</a:t>
            </a:r>
          </a:p>
          <a:p>
            <a:pPr marL="231775">
              <a:lnSpc>
                <a:spcPct val="100000"/>
              </a:lnSpc>
              <a:spcBef>
                <a:spcPts val="0"/>
              </a:spcBef>
            </a:pPr>
            <a:r>
              <a:rPr lang="en-US" sz="1800" dirty="0" smtClean="0">
                <a:cs typeface="Courier New" pitchFamily="49" charset="0"/>
              </a:rPr>
              <a:t>column_name AS computed_column_expression</a:t>
            </a:r>
            <a:r>
              <a:rPr lang="en-US" sz="1800" dirty="0" smtClean="0">
                <a:latin typeface="Calibri" pitchFamily="34" charset="0"/>
                <a:cs typeface="Calibri" pitchFamily="34" charset="0"/>
              </a:rPr>
              <a:t>: Specifies the name of the computed column as well as the expression that defines the values in the column.</a:t>
            </a:r>
          </a:p>
        </p:txBody>
      </p:sp>
      <p:sp>
        <p:nvSpPr>
          <p:cNvPr id="9" name="TextBox 8"/>
          <p:cNvSpPr txBox="1"/>
          <p:nvPr/>
        </p:nvSpPr>
        <p:spPr>
          <a:xfrm>
            <a:off x="381000" y="44958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computed column </a:t>
            </a:r>
            <a:r>
              <a:rPr lang="en-US" sz="1800" dirty="0" smtClean="0">
                <a:cs typeface="Courier New" pitchFamily="49" charset="0"/>
              </a:rPr>
              <a:t>Area</a:t>
            </a:r>
            <a:r>
              <a:rPr lang="en-US" sz="1800" dirty="0" smtClean="0">
                <a:latin typeface="Calibri" pitchFamily="34" charset="0"/>
                <a:cs typeface="Calibri" pitchFamily="34" charset="0"/>
              </a:rPr>
              <a:t> whose values are calculated from the values entered in the </a:t>
            </a:r>
            <a:r>
              <a:rPr lang="en-US" sz="1800" b="1" dirty="0" smtClean="0">
                <a:cs typeface="Courier New" pitchFamily="49" charset="0"/>
              </a:rPr>
              <a:t>Length</a:t>
            </a:r>
            <a:r>
              <a:rPr lang="en-US" sz="1800" dirty="0" smtClean="0">
                <a:latin typeface="Calibri" pitchFamily="34" charset="0"/>
                <a:cs typeface="Calibri" pitchFamily="34" charset="0"/>
              </a:rPr>
              <a:t> and </a:t>
            </a:r>
            <a:r>
              <a:rPr lang="en-US" sz="1800" b="1" dirty="0" smtClean="0">
                <a:cs typeface="Courier New" pitchFamily="49" charset="0"/>
              </a:rPr>
              <a:t>Breadth</a:t>
            </a:r>
            <a:r>
              <a:rPr lang="en-US" sz="1800" dirty="0" smtClean="0">
                <a:latin typeface="Calibri" pitchFamily="34" charset="0"/>
                <a:cs typeface="Calibri" pitchFamily="34" charset="0"/>
              </a:rPr>
              <a:t> fields:</a:t>
            </a:r>
          </a:p>
        </p:txBody>
      </p:sp>
      <p:sp>
        <p:nvSpPr>
          <p:cNvPr id="10" name="TextBox 9"/>
          <p:cNvSpPr txBox="1"/>
          <p:nvPr/>
        </p:nvSpPr>
        <p:spPr>
          <a:xfrm>
            <a:off x="838200" y="5257800"/>
            <a:ext cx="76962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SampleDB</a:t>
            </a:r>
          </a:p>
          <a:p>
            <a:r>
              <a:rPr lang="en-US" dirty="0" smtClean="0"/>
              <a:t>CREATE TABLE Calc_Area(Length int, Breadth int, Area AS Length*Breadth)</a:t>
            </a:r>
          </a:p>
          <a:p>
            <a:r>
              <a:rPr lang="en-US" dirty="0" smtClean="0"/>
              <a:t>GO</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63</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Index on Computed Columns 1-2</a:t>
            </a:r>
            <a:endParaRPr lang="en-US" dirty="0"/>
          </a:p>
        </p:txBody>
      </p:sp>
      <p:sp>
        <p:nvSpPr>
          <p:cNvPr id="5" name="TextBox 4"/>
          <p:cNvSpPr txBox="1"/>
          <p:nvPr/>
        </p:nvSpPr>
        <p:spPr>
          <a:xfrm>
            <a:off x="381000" y="990600"/>
            <a:ext cx="86106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index can be created on a computed column if the column is marked </a:t>
            </a:r>
            <a:r>
              <a:rPr lang="en-US" sz="1800" dirty="0" smtClean="0">
                <a:cs typeface="Courier New" pitchFamily="49" charset="0"/>
              </a:rPr>
              <a:t>PERSISTED</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ensures that the Database Engine stores computed values in the 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These values are updated when any other columns on which the computed column depends are updated.</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database engine uses this persisted value when it creates an index on the column.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index is created on the computed column using the </a:t>
            </a:r>
            <a:r>
              <a:rPr lang="en-US" sz="1800" dirty="0" smtClean="0">
                <a:cs typeface="Courier New" pitchFamily="49" charset="0"/>
              </a:rPr>
              <a:t>CREATE</a:t>
            </a:r>
            <a:r>
              <a:rPr lang="en-US" sz="1800" dirty="0" smtClean="0">
                <a:latin typeface="Calibri" pitchFamily="34" charset="0"/>
                <a:cs typeface="Courier New" pitchFamily="49" charset="0"/>
              </a:rPr>
              <a:t> </a:t>
            </a:r>
            <a:r>
              <a:rPr lang="en-US" sz="1800" dirty="0" smtClean="0">
                <a:cs typeface="Courier New" pitchFamily="49" charset="0"/>
              </a:rPr>
              <a:t>INDEX</a:t>
            </a:r>
            <a:r>
              <a:rPr lang="en-US" sz="1800" dirty="0" smtClean="0">
                <a:latin typeface="Calibri" pitchFamily="34" charset="0"/>
                <a:cs typeface="Calibri" pitchFamily="34" charset="0"/>
              </a:rPr>
              <a:t> statement as shown in the following figure:</a:t>
            </a:r>
          </a:p>
        </p:txBody>
      </p:sp>
      <p:pic>
        <p:nvPicPr>
          <p:cNvPr id="6" name="Picture 5" descr="Figure 11.28.tif"/>
          <p:cNvPicPr>
            <a:picLocks noChangeAspect="1"/>
          </p:cNvPicPr>
          <p:nvPr/>
        </p:nvPicPr>
        <p:blipFill>
          <a:blip r:embed="rId2" cstate="print"/>
          <a:stretch>
            <a:fillRect/>
          </a:stretch>
        </p:blipFill>
        <p:spPr>
          <a:xfrm>
            <a:off x="838200" y="3200400"/>
            <a:ext cx="7652657" cy="29718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64</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Creating Index on Computed Columns 2-2</a:t>
            </a:r>
            <a:endParaRPr lang="en-US" dirty="0"/>
          </a:p>
        </p:txBody>
      </p:sp>
      <p:sp>
        <p:nvSpPr>
          <p:cNvPr id="5" name="TextBox 4"/>
          <p:cNvSpPr txBox="1"/>
          <p:nvPr/>
        </p:nvSpPr>
        <p:spPr>
          <a:xfrm>
            <a:off x="381000" y="990600"/>
            <a:ext cx="8610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an index on a computed column is as follows:</a:t>
            </a:r>
          </a:p>
        </p:txBody>
      </p:sp>
      <p:sp>
        <p:nvSpPr>
          <p:cNvPr id="6" name="Rounded Rectangle 5"/>
          <p:cNvSpPr/>
          <p:nvPr/>
        </p:nvSpPr>
        <p:spPr>
          <a:xfrm>
            <a:off x="838200" y="1563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838200" y="2068906"/>
            <a:ext cx="76962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INDEX &lt;index_name&gt; ON &lt;table_name&gt; (&lt;computed_column_name&gt;)</a:t>
            </a:r>
          </a:p>
          <a:p>
            <a:endParaRPr lang="en-US" dirty="0"/>
          </a:p>
        </p:txBody>
      </p:sp>
      <p:sp>
        <p:nvSpPr>
          <p:cNvPr id="8" name="TextBox 7"/>
          <p:cNvSpPr txBox="1"/>
          <p:nvPr/>
        </p:nvSpPr>
        <p:spPr>
          <a:xfrm>
            <a:off x="762000" y="2935069"/>
            <a:ext cx="75438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computed_column_name</a:t>
            </a:r>
            <a:r>
              <a:rPr lang="en-US" sz="1800" dirty="0" smtClean="0">
                <a:latin typeface="Calibri" pitchFamily="34" charset="0"/>
                <a:cs typeface="Calibri" pitchFamily="34" charset="0"/>
              </a:rPr>
              <a:t>: specifies the name of the computed column.</a:t>
            </a:r>
          </a:p>
        </p:txBody>
      </p:sp>
      <p:sp>
        <p:nvSpPr>
          <p:cNvPr id="9" name="TextBox 8"/>
          <p:cNvSpPr txBox="1"/>
          <p:nvPr/>
        </p:nvSpPr>
        <p:spPr>
          <a:xfrm>
            <a:off x="381000" y="38862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an index </a:t>
            </a:r>
            <a:r>
              <a:rPr lang="en-US" sz="1800" b="1" dirty="0" smtClean="0">
                <a:cs typeface="Courier New" pitchFamily="49" charset="0"/>
              </a:rPr>
              <a:t>IX_Area</a:t>
            </a:r>
            <a:r>
              <a:rPr lang="en-US" sz="1800" dirty="0" smtClean="0">
                <a:latin typeface="Calibri" pitchFamily="34" charset="0"/>
                <a:cs typeface="Calibri" pitchFamily="34" charset="0"/>
              </a:rPr>
              <a:t> on the computed column </a:t>
            </a:r>
            <a:r>
              <a:rPr lang="en-US" sz="1800" b="1" dirty="0" smtClean="0">
                <a:cs typeface="Courier New" pitchFamily="49" charset="0"/>
              </a:rPr>
              <a:t>Area</a:t>
            </a:r>
            <a:r>
              <a:rPr lang="en-US" sz="1800" dirty="0" smtClean="0">
                <a:latin typeface="Calibri" pitchFamily="34" charset="0"/>
              </a:rPr>
              <a:t>:</a:t>
            </a:r>
            <a:endParaRPr lang="en-US" sz="1800" dirty="0" smtClean="0">
              <a:latin typeface="Calibri" pitchFamily="34" charset="0"/>
              <a:cs typeface="Calibri" pitchFamily="34" charset="0"/>
            </a:endParaRPr>
          </a:p>
        </p:txBody>
      </p:sp>
      <p:sp>
        <p:nvSpPr>
          <p:cNvPr id="10" name="TextBox 9"/>
          <p:cNvSpPr txBox="1"/>
          <p:nvPr/>
        </p:nvSpPr>
        <p:spPr>
          <a:xfrm>
            <a:off x="838200" y="4724400"/>
            <a:ext cx="76962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SampleDB</a:t>
            </a:r>
          </a:p>
          <a:p>
            <a:r>
              <a:rPr lang="en-US" dirty="0" smtClean="0"/>
              <a:t>CREATE INDEX IX_Area ON Calc_Area(Area);</a:t>
            </a:r>
          </a:p>
          <a:p>
            <a:r>
              <a:rPr lang="en-US" dirty="0" smtClean="0"/>
              <a:t>GO</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65</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1-7</a:t>
            </a:r>
            <a:endParaRPr lang="en-US" dirty="0"/>
          </a:p>
        </p:txBody>
      </p:sp>
      <p:sp>
        <p:nvSpPr>
          <p:cNvPr id="5" name="TextBox 4"/>
          <p:cNvSpPr txBox="1"/>
          <p:nvPr/>
        </p:nvSpPr>
        <p:spPr>
          <a:xfrm>
            <a:off x="381000" y="914400"/>
            <a:ext cx="8001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database object that is used to retrieve data as one row at a time, from a resultset is called as cursors.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Cursors are used when records in a database table need to be updated one row at a time.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Types of Cursors:</a:t>
            </a:r>
          </a:p>
        </p:txBody>
      </p:sp>
      <p:graphicFrame>
        <p:nvGraphicFramePr>
          <p:cNvPr id="6" name="Diagram 5"/>
          <p:cNvGraphicFramePr/>
          <p:nvPr/>
        </p:nvGraphicFramePr>
        <p:xfrm>
          <a:off x="685800" y="2514600"/>
          <a:ext cx="82296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66</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2-7</a:t>
            </a:r>
            <a:endParaRPr lang="en-US" dirty="0"/>
          </a:p>
        </p:txBody>
      </p:sp>
      <p:graphicFrame>
        <p:nvGraphicFramePr>
          <p:cNvPr id="5" name="Diagram 4"/>
          <p:cNvGraphicFramePr/>
          <p:nvPr/>
        </p:nvGraphicFramePr>
        <p:xfrm>
          <a:off x="685800" y="1066800"/>
          <a:ext cx="82296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2561272"/>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used to declare a cursor is as follows:</a:t>
            </a:r>
          </a:p>
        </p:txBody>
      </p:sp>
      <p:sp>
        <p:nvSpPr>
          <p:cNvPr id="7" name="Rounded Rectangle 6"/>
          <p:cNvSpPr/>
          <p:nvPr/>
        </p:nvSpPr>
        <p:spPr>
          <a:xfrm>
            <a:off x="838200" y="30112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8" name="TextBox 7"/>
          <p:cNvSpPr txBox="1"/>
          <p:nvPr/>
        </p:nvSpPr>
        <p:spPr>
          <a:xfrm>
            <a:off x="838200" y="3516706"/>
            <a:ext cx="7696200" cy="206902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DECLARE cursor_name CURSOR [ LOCAL | GLOBAL ]</a:t>
            </a:r>
          </a:p>
          <a:p>
            <a:r>
              <a:rPr lang="en-US" dirty="0" smtClean="0"/>
              <a:t>[ FORWARD_ONLY | SCROLL ]</a:t>
            </a:r>
          </a:p>
          <a:p>
            <a:r>
              <a:rPr lang="en-US" dirty="0" smtClean="0"/>
              <a:t>[ STATIC | KEYSET | DYNAMIC | FAST_FORWARD ]</a:t>
            </a:r>
          </a:p>
          <a:p>
            <a:r>
              <a:rPr lang="en-US" dirty="0" smtClean="0"/>
              <a:t>[ READ_ONLY | SCROLL_LOCKS | OPTIMISTIC ]</a:t>
            </a:r>
          </a:p>
          <a:p>
            <a:r>
              <a:rPr lang="en-US" dirty="0" smtClean="0"/>
              <a:t>[ TYPE_WARNING ]</a:t>
            </a:r>
          </a:p>
          <a:p>
            <a:r>
              <a:rPr lang="en-US" dirty="0" smtClean="0"/>
              <a:t>FOR select_statement</a:t>
            </a:r>
          </a:p>
          <a:p>
            <a:r>
              <a:rPr lang="en-US" dirty="0" smtClean="0"/>
              <a:t>[ FOR UPDATE [ OF column_name [ ,...n ] ] ]</a:t>
            </a:r>
          </a:p>
          <a:p>
            <a:r>
              <a:rPr lang="en-US" dirty="0" smtClean="0"/>
              <a:t>[;]</a:t>
            </a:r>
            <a:endParaRPr lang="en-US" dirty="0"/>
          </a:p>
        </p:txBody>
      </p:sp>
      <p:sp>
        <p:nvSpPr>
          <p:cNvPr id="9" name="TextBox 8"/>
          <p:cNvSpPr txBox="1"/>
          <p:nvPr/>
        </p:nvSpPr>
        <p:spPr>
          <a:xfrm>
            <a:off x="762000" y="5638800"/>
            <a:ext cx="7924800" cy="923330"/>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cursor_name</a:t>
            </a:r>
            <a:r>
              <a:rPr lang="en-US" sz="1800" dirty="0" smtClean="0">
                <a:latin typeface="Calibri" pitchFamily="34" charset="0"/>
                <a:cs typeface="Calibri" pitchFamily="34" charset="0"/>
              </a:rPr>
              <a:t>: is the name of the cursor defined, cursor_name must comply to the rules for identifiers.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3-7</a:t>
            </a:r>
            <a:endParaRPr lang="en-US" dirty="0"/>
          </a:p>
        </p:txBody>
      </p:sp>
      <p:sp>
        <p:nvSpPr>
          <p:cNvPr id="5" name="TextBox 4"/>
          <p:cNvSpPr txBox="1"/>
          <p:nvPr/>
        </p:nvSpPr>
        <p:spPr>
          <a:xfrm>
            <a:off x="762000" y="1038285"/>
            <a:ext cx="7924800" cy="4524315"/>
          </a:xfrm>
          <a:prstGeom prst="rect">
            <a:avLst/>
          </a:prstGeom>
          <a:noFill/>
        </p:spPr>
        <p:txBody>
          <a:bodyPr wrap="square" rtlCol="0">
            <a:spAutoFit/>
          </a:bodyPr>
          <a:lstStyle/>
          <a:p>
            <a:pPr marL="231775">
              <a:lnSpc>
                <a:spcPct val="100000"/>
              </a:lnSpc>
              <a:spcBef>
                <a:spcPts val="0"/>
              </a:spcBef>
            </a:pPr>
            <a:r>
              <a:rPr lang="en-US" sz="1800" dirty="0" smtClean="0">
                <a:cs typeface="Courier New" pitchFamily="49" charset="0"/>
              </a:rPr>
              <a:t>LOCAL</a:t>
            </a:r>
            <a:r>
              <a:rPr lang="en-US" sz="1800" dirty="0" smtClean="0">
                <a:latin typeface="Calibri" pitchFamily="34" charset="0"/>
                <a:cs typeface="Calibri" pitchFamily="34" charset="0"/>
              </a:rPr>
              <a:t>: specifies that the cursor can be used locally to the batch, stored procedure, or trigger in which the cursor was created.</a:t>
            </a:r>
          </a:p>
          <a:p>
            <a:pPr marL="231775">
              <a:lnSpc>
                <a:spcPct val="100000"/>
              </a:lnSpc>
              <a:spcBef>
                <a:spcPts val="0"/>
              </a:spcBef>
            </a:pPr>
            <a:r>
              <a:rPr lang="en-US" sz="1800" dirty="0" smtClean="0">
                <a:cs typeface="Courier New" pitchFamily="49" charset="0"/>
              </a:rPr>
              <a:t>GLOBAL</a:t>
            </a:r>
            <a:r>
              <a:rPr lang="en-US" sz="1800" dirty="0" smtClean="0">
                <a:latin typeface="Calibri" pitchFamily="34" charset="0"/>
                <a:cs typeface="Calibri" pitchFamily="34" charset="0"/>
              </a:rPr>
              <a:t>: specifies that the cursor can be used globally to the connection.</a:t>
            </a:r>
          </a:p>
          <a:p>
            <a:pPr marL="231775">
              <a:lnSpc>
                <a:spcPct val="100000"/>
              </a:lnSpc>
              <a:spcBef>
                <a:spcPts val="0"/>
              </a:spcBef>
            </a:pPr>
            <a:r>
              <a:rPr lang="en-US" sz="1800" dirty="0" smtClean="0">
                <a:cs typeface="Courier New" pitchFamily="49" charset="0"/>
              </a:rPr>
              <a:t>FORWARD_ONLY</a:t>
            </a:r>
            <a:r>
              <a:rPr lang="en-US" sz="1800" dirty="0" smtClean="0">
                <a:latin typeface="Calibri" pitchFamily="34" charset="0"/>
                <a:cs typeface="Calibri" pitchFamily="34" charset="0"/>
              </a:rPr>
              <a:t>: specifies that the cursor can only be scrolled from the first to the last row.</a:t>
            </a:r>
          </a:p>
          <a:p>
            <a:pPr marL="231775">
              <a:lnSpc>
                <a:spcPct val="100000"/>
              </a:lnSpc>
              <a:spcBef>
                <a:spcPts val="0"/>
              </a:spcBef>
            </a:pPr>
            <a:r>
              <a:rPr lang="en-US" sz="1800" dirty="0" smtClean="0">
                <a:cs typeface="Courier New" pitchFamily="49" charset="0"/>
              </a:rPr>
              <a:t>STATIC</a:t>
            </a:r>
            <a:r>
              <a:rPr lang="en-US" sz="1800" dirty="0" smtClean="0">
                <a:latin typeface="Calibri" pitchFamily="34" charset="0"/>
                <a:cs typeface="Calibri" pitchFamily="34" charset="0"/>
              </a:rPr>
              <a:t>: defines a cursor that makes a temporary copy of the data to be used by the cursor.</a:t>
            </a:r>
          </a:p>
          <a:p>
            <a:pPr marL="231775">
              <a:lnSpc>
                <a:spcPct val="100000"/>
              </a:lnSpc>
              <a:spcBef>
                <a:spcPts val="0"/>
              </a:spcBef>
            </a:pPr>
            <a:r>
              <a:rPr lang="en-US" sz="1800" dirty="0" smtClean="0">
                <a:cs typeface="Courier New" pitchFamily="49" charset="0"/>
              </a:rPr>
              <a:t>KEYSET</a:t>
            </a:r>
            <a:r>
              <a:rPr lang="en-US" sz="1800" dirty="0" smtClean="0">
                <a:latin typeface="Calibri" pitchFamily="34" charset="0"/>
                <a:cs typeface="Calibri" pitchFamily="34" charset="0"/>
              </a:rPr>
              <a:t>: specifies that the membership and order of rows in the cursor are fixed when the cursor is opened.</a:t>
            </a:r>
          </a:p>
          <a:p>
            <a:pPr marL="231775">
              <a:lnSpc>
                <a:spcPct val="100000"/>
              </a:lnSpc>
              <a:spcBef>
                <a:spcPts val="0"/>
              </a:spcBef>
            </a:pPr>
            <a:r>
              <a:rPr lang="en-US" sz="1800" dirty="0" smtClean="0">
                <a:cs typeface="Courier New" pitchFamily="49" charset="0"/>
              </a:rPr>
              <a:t>DYNAMIC</a:t>
            </a:r>
            <a:r>
              <a:rPr lang="en-US" sz="1800" dirty="0" smtClean="0">
                <a:latin typeface="Calibri" pitchFamily="34" charset="0"/>
                <a:cs typeface="Calibri" pitchFamily="34" charset="0"/>
              </a:rPr>
              <a:t>: defines a cursor that reflects all data changes made to the rows in its resultset as you scroll around the cursor.</a:t>
            </a:r>
          </a:p>
          <a:p>
            <a:pPr marL="231775">
              <a:lnSpc>
                <a:spcPct val="100000"/>
              </a:lnSpc>
              <a:spcBef>
                <a:spcPts val="0"/>
              </a:spcBef>
            </a:pPr>
            <a:r>
              <a:rPr lang="en-US" sz="1800" dirty="0" smtClean="0">
                <a:cs typeface="Courier New" pitchFamily="49" charset="0"/>
              </a:rPr>
              <a:t>FAST_FORWARD</a:t>
            </a:r>
            <a:r>
              <a:rPr lang="en-US" sz="1800" dirty="0" smtClean="0">
                <a:latin typeface="Calibri" pitchFamily="34" charset="0"/>
                <a:cs typeface="Calibri" pitchFamily="34" charset="0"/>
              </a:rPr>
              <a:t>: specifies a </a:t>
            </a:r>
            <a:r>
              <a:rPr lang="en-US" sz="1800" dirty="0" smtClean="0">
                <a:cs typeface="Courier New" pitchFamily="49" charset="0"/>
              </a:rPr>
              <a:t>FORWARD_ONLY, READ_ONLY</a:t>
            </a:r>
            <a:r>
              <a:rPr lang="en-US" sz="1800" dirty="0" smtClean="0">
                <a:latin typeface="Calibri" pitchFamily="34" charset="0"/>
                <a:cs typeface="Calibri" pitchFamily="34" charset="0"/>
              </a:rPr>
              <a:t> cursor with performance optimizations enabled.</a:t>
            </a:r>
          </a:p>
          <a:p>
            <a:pPr marL="231775">
              <a:lnSpc>
                <a:spcPct val="100000"/>
              </a:lnSpc>
              <a:spcBef>
                <a:spcPts val="0"/>
              </a:spcBef>
            </a:pPr>
            <a:r>
              <a:rPr lang="en-US" sz="1800" dirty="0" smtClean="0">
                <a:cs typeface="Courier New" pitchFamily="49" charset="0"/>
              </a:rPr>
              <a:t>READ_ONLY</a:t>
            </a:r>
            <a:r>
              <a:rPr lang="en-US" sz="1800" dirty="0" smtClean="0">
                <a:latin typeface="Calibri" pitchFamily="34" charset="0"/>
                <a:cs typeface="Calibri" pitchFamily="34" charset="0"/>
              </a:rPr>
              <a:t>: prevents updates made through this cursor.</a:t>
            </a:r>
          </a:p>
          <a:p>
            <a:pPr marL="231775">
              <a:lnSpc>
                <a:spcPct val="100000"/>
              </a:lnSpc>
              <a:spcBef>
                <a:spcPts val="0"/>
              </a:spcBef>
            </a:pPr>
            <a:r>
              <a:rPr lang="en-US" sz="1800" dirty="0" smtClean="0">
                <a:cs typeface="Courier New" pitchFamily="49" charset="0"/>
              </a:rPr>
              <a:t>SCROLL_LOCKS</a:t>
            </a:r>
            <a:r>
              <a:rPr lang="en-US" sz="1800" dirty="0" smtClean="0">
                <a:latin typeface="Calibri" pitchFamily="34" charset="0"/>
                <a:cs typeface="Calibri" pitchFamily="34" charset="0"/>
              </a:rPr>
              <a:t>: specifies that positioned updates or deletes made through the cursor are guaranteed to succeed.</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4-7</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an </a:t>
            </a:r>
            <a:r>
              <a:rPr lang="en-US" sz="1800" b="1" dirty="0" smtClean="0">
                <a:cs typeface="Courier New" pitchFamily="49" charset="0"/>
              </a:rPr>
              <a:t>Employee</a:t>
            </a:r>
            <a:r>
              <a:rPr lang="en-US" sz="1800" dirty="0" smtClean="0">
                <a:latin typeface="Calibri" pitchFamily="34" charset="0"/>
                <a:cs typeface="Calibri" pitchFamily="34" charset="0"/>
              </a:rPr>
              <a:t> table in </a:t>
            </a:r>
            <a:r>
              <a:rPr lang="en-US" sz="1800" b="1" dirty="0" smtClean="0">
                <a:cs typeface="Courier New" pitchFamily="49" charset="0"/>
              </a:rPr>
              <a:t>SampleDB</a:t>
            </a:r>
            <a:r>
              <a:rPr lang="en-US" sz="1800" dirty="0" smtClean="0">
                <a:latin typeface="Calibri" pitchFamily="34" charset="0"/>
                <a:cs typeface="Calibri" pitchFamily="34" charset="0"/>
              </a:rPr>
              <a:t> database:</a:t>
            </a:r>
          </a:p>
        </p:txBody>
      </p:sp>
      <p:sp>
        <p:nvSpPr>
          <p:cNvPr id="6" name="TextBox 5"/>
          <p:cNvSpPr txBox="1"/>
          <p:nvPr/>
        </p:nvSpPr>
        <p:spPr>
          <a:xfrm>
            <a:off x="838200" y="1371600"/>
            <a:ext cx="7696200" cy="5133713"/>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SampleDB</a:t>
            </a:r>
          </a:p>
          <a:p>
            <a:r>
              <a:rPr lang="en-US" dirty="0" smtClean="0"/>
              <a:t>CREATE TABLE Employee</a:t>
            </a:r>
          </a:p>
          <a:p>
            <a:r>
              <a:rPr lang="en-US" dirty="0" smtClean="0"/>
              <a:t>(</a:t>
            </a:r>
          </a:p>
          <a:p>
            <a:r>
              <a:rPr lang="en-US" dirty="0" smtClean="0"/>
              <a:t>EmpID int PRIMARY KEY,</a:t>
            </a:r>
          </a:p>
          <a:p>
            <a:r>
              <a:rPr lang="en-US" dirty="0" smtClean="0"/>
              <a:t>EmpName varchar (50) NOT NULL,</a:t>
            </a:r>
          </a:p>
          <a:p>
            <a:r>
              <a:rPr lang="en-US" dirty="0" smtClean="0"/>
              <a:t>Salary int NOT NULL,</a:t>
            </a:r>
          </a:p>
          <a:p>
            <a:r>
              <a:rPr lang="en-US" dirty="0" smtClean="0"/>
              <a:t>Address varchar (200) NOT NULL,</a:t>
            </a:r>
          </a:p>
          <a:p>
            <a:r>
              <a:rPr lang="en-US" dirty="0" smtClean="0"/>
              <a:t>)</a:t>
            </a:r>
          </a:p>
          <a:p>
            <a:r>
              <a:rPr lang="en-US" dirty="0" smtClean="0"/>
              <a:t>GO</a:t>
            </a:r>
          </a:p>
          <a:p>
            <a:endParaRPr lang="en-US" dirty="0" smtClean="0"/>
          </a:p>
          <a:p>
            <a:r>
              <a:rPr lang="en-US" dirty="0" smtClean="0"/>
              <a:t>INSERT INTO Employee(EmpID,EmpName,Salary,Address) VALUES(1,'Derek',12000,'Housten')</a:t>
            </a:r>
          </a:p>
          <a:p>
            <a:r>
              <a:rPr lang="en-US" dirty="0" smtClean="0"/>
              <a:t>INSERT INTO Employee(EmpID,EmpName,Salary,Address) VALUES(2,'David',25000,'Texas')</a:t>
            </a:r>
          </a:p>
          <a:p>
            <a:r>
              <a:rPr lang="en-US" dirty="0" smtClean="0"/>
              <a:t>INSERT INTO Employee(EmpID,EmpName,Salary,Address) VALUES(3,'Alan',22000,'New York')</a:t>
            </a:r>
          </a:p>
          <a:p>
            <a:r>
              <a:rPr lang="en-US" dirty="0" smtClean="0"/>
              <a:t>INSERT INTO Employee(EmpID,EmpName,Salary,Address) VALUES(4,'Mathew',22000,'las Vegas')</a:t>
            </a:r>
          </a:p>
          <a:p>
            <a:r>
              <a:rPr lang="en-US" dirty="0" smtClean="0"/>
              <a:t>INSERT INTO Employee(EmpID,EmpName,Salary,Address) VALUES(5,'Joseph',28000,'Chicago')</a:t>
            </a:r>
          </a:p>
          <a:p>
            <a:r>
              <a:rPr lang="en-US" dirty="0" smtClean="0"/>
              <a:t>GO</a:t>
            </a:r>
          </a:p>
          <a:p>
            <a:r>
              <a:rPr lang="en-US" dirty="0" smtClean="0"/>
              <a:t>SELECT * FROM Employee</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5-7</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output of the code:</a:t>
            </a:r>
          </a:p>
        </p:txBody>
      </p:sp>
      <p:pic>
        <p:nvPicPr>
          <p:cNvPr id="6" name="Picture 5" descr="Figure 11.29.tif"/>
          <p:cNvPicPr>
            <a:picLocks noChangeAspect="1"/>
          </p:cNvPicPr>
          <p:nvPr/>
        </p:nvPicPr>
        <p:blipFill>
          <a:blip r:embed="rId2" cstate="print"/>
          <a:stretch>
            <a:fillRect/>
          </a:stretch>
        </p:blipFill>
        <p:spPr>
          <a:xfrm>
            <a:off x="2209800" y="1447800"/>
            <a:ext cx="4343400" cy="2090666"/>
          </a:xfrm>
          <a:prstGeom prst="rect">
            <a:avLst/>
          </a:prstGeom>
        </p:spPr>
      </p:pic>
      <p:sp>
        <p:nvSpPr>
          <p:cNvPr id="7" name="TextBox 6"/>
          <p:cNvSpPr txBox="1"/>
          <p:nvPr/>
        </p:nvSpPr>
        <p:spPr>
          <a:xfrm>
            <a:off x="381000" y="3620869"/>
            <a:ext cx="8153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declare a cursor on </a:t>
            </a:r>
            <a:r>
              <a:rPr lang="en-US" sz="1800" b="1" dirty="0" smtClean="0">
                <a:cs typeface="Courier New" pitchFamily="49" charset="0"/>
              </a:rPr>
              <a:t>Employee</a:t>
            </a:r>
            <a:r>
              <a:rPr lang="en-US" sz="1800" dirty="0" smtClean="0">
                <a:latin typeface="Calibri" pitchFamily="34" charset="0"/>
                <a:cs typeface="Calibri" pitchFamily="34" charset="0"/>
              </a:rPr>
              <a:t> table:</a:t>
            </a:r>
          </a:p>
        </p:txBody>
      </p:sp>
      <p:sp>
        <p:nvSpPr>
          <p:cNvPr id="8" name="TextBox 7"/>
          <p:cNvSpPr txBox="1"/>
          <p:nvPr/>
        </p:nvSpPr>
        <p:spPr>
          <a:xfrm>
            <a:off x="838200" y="4363294"/>
            <a:ext cx="7696200" cy="196130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SampleDB</a:t>
            </a:r>
          </a:p>
          <a:p>
            <a:r>
              <a:rPr lang="en-US" dirty="0" smtClean="0"/>
              <a:t>SET NOCOUNT ON</a:t>
            </a:r>
          </a:p>
          <a:p>
            <a:r>
              <a:rPr lang="en-US" dirty="0" smtClean="0"/>
              <a:t>DECLARE @Id int</a:t>
            </a:r>
          </a:p>
          <a:p>
            <a:r>
              <a:rPr lang="en-US" dirty="0" smtClean="0"/>
              <a:t>DECLARE @name varchar(50)</a:t>
            </a:r>
          </a:p>
          <a:p>
            <a:r>
              <a:rPr lang="en-US" dirty="0" smtClean="0"/>
              <a:t>DECLARE @salary int</a:t>
            </a:r>
          </a:p>
          <a:p>
            <a:r>
              <a:rPr lang="en-US" dirty="0" smtClean="0"/>
              <a:t>/* A cursor is declared by defining the SQL statement that returns a resultset.*/</a:t>
            </a:r>
          </a:p>
          <a:p>
            <a:r>
              <a:rPr lang="en-US" dirty="0" smtClean="0"/>
              <a:t>DECLARE cur_emp CURSOR</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Data Files 2-2</a:t>
            </a:r>
            <a:endParaRPr lang="en-US" dirty="0"/>
          </a:p>
        </p:txBody>
      </p:sp>
      <p:sp>
        <p:nvSpPr>
          <p:cNvPr id="5" name="TextBox 4"/>
          <p:cNvSpPr txBox="1"/>
          <p:nvPr/>
        </p:nvSpPr>
        <p:spPr>
          <a:xfrm>
            <a:off x="381000" y="10022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There are three types of data files in SQL Server 2012. These are as follows:</a:t>
            </a:r>
          </a:p>
        </p:txBody>
      </p:sp>
      <p:graphicFrame>
        <p:nvGraphicFramePr>
          <p:cNvPr id="6" name="Diagram 5"/>
          <p:cNvGraphicFramePr/>
          <p:nvPr/>
        </p:nvGraphicFramePr>
        <p:xfrm>
          <a:off x="685800" y="1447800"/>
          <a:ext cx="82296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70</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6-7</a:t>
            </a:r>
            <a:endParaRPr lang="en-US" dirty="0"/>
          </a:p>
        </p:txBody>
      </p:sp>
      <p:sp>
        <p:nvSpPr>
          <p:cNvPr id="5" name="TextBox 4"/>
          <p:cNvSpPr txBox="1"/>
          <p:nvPr/>
        </p:nvSpPr>
        <p:spPr>
          <a:xfrm>
            <a:off x="838200" y="1066800"/>
            <a:ext cx="7696200" cy="5499967"/>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STATIC FOR</a:t>
            </a:r>
          </a:p>
          <a:p>
            <a:r>
              <a:rPr lang="en-US" dirty="0" smtClean="0"/>
              <a:t>SELECT EmpID,EmpName,Salary from Employee</a:t>
            </a:r>
          </a:p>
          <a:p>
            <a:r>
              <a:rPr lang="en-US" dirty="0" smtClean="0"/>
              <a:t>/*A Cursor is opened and populated by executing the SQL statement defined by the cursor.*/</a:t>
            </a:r>
          </a:p>
          <a:p>
            <a:r>
              <a:rPr lang="en-US" dirty="0" smtClean="0"/>
              <a:t>OPEN cur_emp</a:t>
            </a:r>
          </a:p>
          <a:p>
            <a:r>
              <a:rPr lang="en-US" dirty="0" smtClean="0"/>
              <a:t>IF @@CURSOR_ROWS &gt; 0</a:t>
            </a:r>
          </a:p>
          <a:p>
            <a:r>
              <a:rPr lang="en-US" dirty="0" smtClean="0"/>
              <a:t>BEGIN</a:t>
            </a:r>
          </a:p>
          <a:p>
            <a:r>
              <a:rPr lang="en-US" dirty="0" smtClean="0"/>
              <a:t>/*Rows are fetched from the cursor one by one or in a block to do data manipulation*/</a:t>
            </a:r>
          </a:p>
          <a:p>
            <a:r>
              <a:rPr lang="en-US" dirty="0" smtClean="0"/>
              <a:t>FETCH NEXT FROM cur_emp INTO @Id,@name,@salary</a:t>
            </a:r>
          </a:p>
          <a:p>
            <a:r>
              <a:rPr lang="en-US" dirty="0" smtClean="0"/>
              <a:t>WHILE @@Fetch_status = 0</a:t>
            </a:r>
          </a:p>
          <a:p>
            <a:r>
              <a:rPr lang="en-US" dirty="0" smtClean="0"/>
              <a:t>BEGIN</a:t>
            </a:r>
          </a:p>
          <a:p>
            <a:r>
              <a:rPr lang="en-US" dirty="0" smtClean="0"/>
              <a:t>PRINT 'ID : '+ convert(varchar(20),@Id)+', Name : '+@name+ ', Salary : '+convert(varchar(20),@salary)</a:t>
            </a:r>
          </a:p>
          <a:p>
            <a:r>
              <a:rPr lang="en-US" dirty="0" smtClean="0"/>
              <a:t>FETCH NEXT FROM cur_emp INTO @Id,@name,@salary</a:t>
            </a:r>
          </a:p>
          <a:p>
            <a:r>
              <a:rPr lang="en-US" dirty="0" smtClean="0"/>
              <a:t>END</a:t>
            </a:r>
          </a:p>
          <a:p>
            <a:r>
              <a:rPr lang="en-US" dirty="0" smtClean="0"/>
              <a:t>END</a:t>
            </a:r>
          </a:p>
          <a:p>
            <a:r>
              <a:rPr lang="en-US" dirty="0" smtClean="0"/>
              <a:t>--close the cursor explicitly</a:t>
            </a:r>
          </a:p>
          <a:p>
            <a:r>
              <a:rPr lang="en-US" dirty="0" smtClean="0"/>
              <a:t>CLOSE cur_emp</a:t>
            </a:r>
          </a:p>
          <a:p>
            <a:r>
              <a:rPr lang="en-US" dirty="0" smtClean="0"/>
              <a:t>/*Delete the cursor definition and release all the system resources associated with the cursor*/</a:t>
            </a:r>
          </a:p>
          <a:p>
            <a:r>
              <a:rPr lang="en-US" dirty="0" smtClean="0"/>
              <a:t>DEALLOCATE cur_emp</a:t>
            </a:r>
          </a:p>
          <a:p>
            <a:r>
              <a:rPr lang="en-US" dirty="0" smtClean="0"/>
              <a:t>SET NOCOUNT OFF</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71</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Cursors 7-7</a:t>
            </a:r>
            <a:endParaRPr lang="en-US" dirty="0"/>
          </a:p>
        </p:txBody>
      </p:sp>
      <p:sp>
        <p:nvSpPr>
          <p:cNvPr id="6" name="TextBox 5"/>
          <p:cNvSpPr txBox="1"/>
          <p:nvPr/>
        </p:nvSpPr>
        <p:spPr>
          <a:xfrm>
            <a:off x="381000" y="990600"/>
            <a:ext cx="8153400" cy="313932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the code, the details are retrieved one row at a time.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procedure will help in retrieving large databases sequentially.</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First, a cursor is declared by defining the SQL statement that returns a resultset.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Then, it is opened and populated by executing the SQL statement defined by the cursor.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Rows are then fetched from the cursor one by one or in a block to perform data manipulation.</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cursor is then closed and finally, the cursor definition is deleted and all the system resources associated with the cursor are released.</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output of the code:</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p:txBody>
      </p:sp>
      <p:pic>
        <p:nvPicPr>
          <p:cNvPr id="7" name="Picture 6" descr="Figure 11.30.tif"/>
          <p:cNvPicPr>
            <a:picLocks noChangeAspect="1"/>
          </p:cNvPicPr>
          <p:nvPr/>
        </p:nvPicPr>
        <p:blipFill>
          <a:blip r:embed="rId2" cstate="print"/>
          <a:stretch>
            <a:fillRect/>
          </a:stretch>
        </p:blipFill>
        <p:spPr>
          <a:xfrm>
            <a:off x="1752600" y="3962400"/>
            <a:ext cx="4960189" cy="175260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72</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5" name="TextBox 4"/>
          <p:cNvSpPr txBox="1"/>
          <p:nvPr/>
        </p:nvSpPr>
        <p:spPr>
          <a:xfrm>
            <a:off x="304800" y="1143000"/>
            <a:ext cx="8458200" cy="3207160"/>
          </a:xfrm>
          <a:prstGeom prst="rect">
            <a:avLst/>
          </a:prstGeom>
          <a:noFill/>
        </p:spPr>
        <p:txBody>
          <a:bodyPr wrap="square" rtlCol="0">
            <a:spAutoFit/>
          </a:bodyPr>
          <a:lstStyle/>
          <a:p>
            <a:pPr marL="341313" indent="-341313">
              <a:buFont typeface="Calibri" pitchFamily="34" charset="0"/>
              <a:buChar char="●"/>
            </a:pPr>
            <a:r>
              <a:rPr lang="en-US" sz="1800" dirty="0" smtClean="0">
                <a:latin typeface="Calibri" pitchFamily="34" charset="0"/>
                <a:cs typeface="Calibri" pitchFamily="34" charset="0"/>
              </a:rPr>
              <a:t>Indexes increase the speed of the querying process by providing quick access to rows or columns in a data table.</a:t>
            </a:r>
          </a:p>
          <a:p>
            <a:pPr marL="341313" indent="-341313">
              <a:buFont typeface="Calibri" pitchFamily="34" charset="0"/>
              <a:buChar char="●"/>
            </a:pPr>
            <a:r>
              <a:rPr lang="en-US" sz="1800" dirty="0" smtClean="0">
                <a:latin typeface="Calibri" pitchFamily="34" charset="0"/>
                <a:cs typeface="Calibri" pitchFamily="34" charset="0"/>
              </a:rPr>
              <a:t>SQL Server 2012 stores data in storage units known as data pages.</a:t>
            </a:r>
          </a:p>
          <a:p>
            <a:pPr marL="341313" indent="-341313">
              <a:buFont typeface="Calibri" pitchFamily="34" charset="0"/>
              <a:buChar char="●"/>
            </a:pPr>
            <a:r>
              <a:rPr lang="en-US" sz="1800" dirty="0" smtClean="0">
                <a:latin typeface="Calibri" pitchFamily="34" charset="0"/>
                <a:cs typeface="Calibri" pitchFamily="34" charset="0"/>
              </a:rPr>
              <a:t>All input and output operations in a database are performed at the page level.</a:t>
            </a:r>
          </a:p>
          <a:p>
            <a:pPr marL="341313" indent="-341313">
              <a:buFont typeface="Calibri" pitchFamily="34" charset="0"/>
              <a:buChar char="●"/>
            </a:pPr>
            <a:r>
              <a:rPr lang="en-US" sz="1800" dirty="0" smtClean="0">
                <a:latin typeface="Calibri" pitchFamily="34" charset="0"/>
                <a:cs typeface="Calibri" pitchFamily="34" charset="0"/>
              </a:rPr>
              <a:t>SQL Server uses catalog views to find rows when an index is not created on a table.</a:t>
            </a:r>
          </a:p>
          <a:p>
            <a:pPr marL="341313" indent="-341313">
              <a:buFont typeface="Calibri" pitchFamily="34" charset="0"/>
              <a:buChar char="●"/>
            </a:pPr>
            <a:r>
              <a:rPr lang="en-US" sz="1800" dirty="0" smtClean="0">
                <a:latin typeface="Calibri" pitchFamily="34" charset="0"/>
                <a:cs typeface="Calibri" pitchFamily="34" charset="0"/>
              </a:rPr>
              <a:t>A clustered index causes records to be physically stored in a sorted or sequential order.</a:t>
            </a:r>
          </a:p>
          <a:p>
            <a:pPr marL="341313" indent="-341313">
              <a:buFont typeface="Calibri" pitchFamily="34" charset="0"/>
              <a:buChar char="●"/>
            </a:pPr>
            <a:r>
              <a:rPr lang="en-US" sz="1800" dirty="0" smtClean="0">
                <a:latin typeface="Calibri" pitchFamily="34" charset="0"/>
                <a:cs typeface="Calibri" pitchFamily="34" charset="0"/>
              </a:rPr>
              <a:t>A nonclustered index is defined on a table that has data either in a clustered structure or a heap. </a:t>
            </a:r>
          </a:p>
          <a:p>
            <a:pPr marL="341313" indent="-341313">
              <a:buFont typeface="Calibri" pitchFamily="34" charset="0"/>
              <a:buChar char="●"/>
            </a:pPr>
            <a:r>
              <a:rPr lang="en-US" sz="1800" dirty="0" smtClean="0">
                <a:latin typeface="Calibri" pitchFamily="34" charset="0"/>
                <a:cs typeface="Calibri" pitchFamily="34" charset="0"/>
              </a:rPr>
              <a:t>XML indexes can speed up queries on tables that have XML data. </a:t>
            </a:r>
          </a:p>
          <a:p>
            <a:pPr marL="341313" indent="-341313">
              <a:buFont typeface="Calibri" pitchFamily="34" charset="0"/>
              <a:buChar char="●"/>
            </a:pPr>
            <a:r>
              <a:rPr lang="en-US" sz="1800" dirty="0" smtClean="0">
                <a:latin typeface="Calibri" pitchFamily="34" charset="0"/>
                <a:cs typeface="Calibri" pitchFamily="34" charset="0"/>
              </a:rPr>
              <a:t>Column Store Index enhances performance of data warehouse queries extensively.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Requirement for Indexes</a:t>
            </a:r>
            <a:endParaRPr lang="en-US" dirty="0"/>
          </a:p>
        </p:txBody>
      </p:sp>
      <p:sp>
        <p:nvSpPr>
          <p:cNvPr id="5" name="TextBox 4"/>
          <p:cNvSpPr txBox="1"/>
          <p:nvPr/>
        </p:nvSpPr>
        <p:spPr>
          <a:xfrm>
            <a:off x="381000" y="1002268"/>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To facilitate quick retrieval of data from a database, SQL Server 2012 provides the indexing feature.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index in SQL Server 2012 database contains information that allows you to find specific data without scanning through the entire table as shown </a:t>
            </a:r>
            <a:r>
              <a:rPr lang="en-US" sz="1800" dirty="0" smtClean="0">
                <a:latin typeface="Calibri" pitchFamily="34" charset="0"/>
                <a:cs typeface="Calibri" pitchFamily="34" charset="0"/>
              </a:rPr>
              <a:t>in the </a:t>
            </a:r>
            <a:r>
              <a:rPr lang="en-US" sz="1800" dirty="0" smtClean="0">
                <a:latin typeface="Calibri" pitchFamily="34" charset="0"/>
                <a:cs typeface="Calibri" pitchFamily="34" charset="0"/>
              </a:rPr>
              <a:t>following figure:</a:t>
            </a:r>
          </a:p>
        </p:txBody>
      </p:sp>
      <p:pic>
        <p:nvPicPr>
          <p:cNvPr id="6" name="Picture 5" descr="Figure 11.3.tif"/>
          <p:cNvPicPr>
            <a:picLocks noChangeAspect="1"/>
          </p:cNvPicPr>
          <p:nvPr/>
        </p:nvPicPr>
        <p:blipFill>
          <a:blip r:embed="rId2" cstate="print"/>
          <a:stretch>
            <a:fillRect/>
          </a:stretch>
        </p:blipFill>
        <p:spPr>
          <a:xfrm>
            <a:off x="1676400" y="2438400"/>
            <a:ext cx="5486400" cy="350823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dirty="0"/>
          </a:p>
        </p:txBody>
      </p:sp>
      <p:sp>
        <p:nvSpPr>
          <p:cNvPr id="3" name="Footer Placeholder 2"/>
          <p:cNvSpPr>
            <a:spLocks noGrp="1"/>
          </p:cNvSpPr>
          <p:nvPr>
            <p:ph type="ftr" sz="quarter" idx="11"/>
          </p:nvPr>
        </p:nvSpPr>
        <p:spPr/>
        <p:txBody>
          <a:bodyPr/>
          <a:lstStyle/>
          <a:p>
            <a:pPr>
              <a:defRPr/>
            </a:pPr>
            <a:r>
              <a:rPr lang="en-US" dirty="0" smtClean="0"/>
              <a:t>Indexes/ Session 11 </a:t>
            </a:r>
            <a:endParaRPr lang="en-US" dirty="0"/>
          </a:p>
        </p:txBody>
      </p:sp>
      <p:sp>
        <p:nvSpPr>
          <p:cNvPr id="4" name="Title 3"/>
          <p:cNvSpPr>
            <a:spLocks noGrp="1"/>
          </p:cNvSpPr>
          <p:nvPr>
            <p:ph type="title"/>
          </p:nvPr>
        </p:nvSpPr>
        <p:spPr/>
        <p:txBody>
          <a:bodyPr/>
          <a:lstStyle/>
          <a:p>
            <a:r>
              <a:rPr lang="en-US" dirty="0" smtClean="0"/>
              <a:t>Indexes 1-3</a:t>
            </a:r>
            <a:endParaRPr lang="en-US" dirty="0"/>
          </a:p>
        </p:txBody>
      </p:sp>
      <p:grpSp>
        <p:nvGrpSpPr>
          <p:cNvPr id="5" name="Group 4"/>
          <p:cNvGrpSpPr/>
          <p:nvPr/>
        </p:nvGrpSpPr>
        <p:grpSpPr>
          <a:xfrm>
            <a:off x="609600" y="1066800"/>
            <a:ext cx="8153400" cy="58674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a table, records are stored in the order in which they are entered. Their storage in the database is unsorted.</a:t>
              </a:r>
              <a:endParaRPr lang="en-US" sz="1800" kern="1200" dirty="0">
                <a:latin typeface="Calibri" pitchFamily="34" charset="0"/>
                <a:cs typeface="Calibri" pitchFamily="34" charset="0"/>
              </a:endParaRPr>
            </a:p>
          </p:txBody>
        </p:sp>
      </p:grpSp>
      <p:grpSp>
        <p:nvGrpSpPr>
          <p:cNvPr id="8" name="Group 7"/>
          <p:cNvGrpSpPr/>
          <p:nvPr/>
        </p:nvGrpSpPr>
        <p:grpSpPr>
          <a:xfrm>
            <a:off x="609600" y="1752600"/>
            <a:ext cx="8153400" cy="5334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grpSp>
        <p:nvGrpSpPr>
          <p:cNvPr id="11" name="Group 10"/>
          <p:cNvGrpSpPr/>
          <p:nvPr/>
        </p:nvGrpSpPr>
        <p:grpSpPr>
          <a:xfrm>
            <a:off x="609600" y="2438400"/>
            <a:ext cx="8153400" cy="58674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This slows down the query retrieval process. To speed up query retrieval, indexes need to be created.</a:t>
              </a:r>
              <a:endParaRPr lang="en-US" sz="1800" kern="1200" dirty="0">
                <a:latin typeface="Calibri" pitchFamily="34" charset="0"/>
                <a:cs typeface="Calibri" pitchFamily="34" charset="0"/>
              </a:endParaRPr>
            </a:p>
          </p:txBody>
        </p:sp>
      </p:grpSp>
      <p:sp>
        <p:nvSpPr>
          <p:cNvPr id="14" name="Rounded Rectangle 4"/>
          <p:cNvSpPr/>
          <p:nvPr/>
        </p:nvSpPr>
        <p:spPr>
          <a:xfrm>
            <a:off x="685800" y="1758236"/>
            <a:ext cx="8014062" cy="529455"/>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data is to be retrieved from such tables, the entire table needs to be scanned.</a:t>
            </a:r>
            <a:endParaRPr lang="en-US" sz="1800" kern="1200" dirty="0">
              <a:latin typeface="Calibri" pitchFamily="34" charset="0"/>
              <a:cs typeface="Calibri" pitchFamily="34" charset="0"/>
            </a:endParaRPr>
          </a:p>
        </p:txBody>
      </p:sp>
      <p:grpSp>
        <p:nvGrpSpPr>
          <p:cNvPr id="15" name="Group 14"/>
          <p:cNvGrpSpPr/>
          <p:nvPr/>
        </p:nvGrpSpPr>
        <p:grpSpPr>
          <a:xfrm>
            <a:off x="609600" y="3124200"/>
            <a:ext cx="8153400" cy="5334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dirty="0"/>
            </a:p>
          </p:txBody>
        </p:sp>
      </p:grpSp>
      <p:sp>
        <p:nvSpPr>
          <p:cNvPr id="18" name="Rounded Rectangle 4"/>
          <p:cNvSpPr/>
          <p:nvPr/>
        </p:nvSpPr>
        <p:spPr>
          <a:xfrm>
            <a:off x="685800" y="3129836"/>
            <a:ext cx="8014062" cy="529455"/>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an index is created on a table, the index creates an order for the data rows or records in the table as shown in the following figure:</a:t>
            </a:r>
            <a:endParaRPr lang="en-US" sz="1800" kern="1200" dirty="0">
              <a:latin typeface="Calibri" pitchFamily="34" charset="0"/>
              <a:cs typeface="Calibri" pitchFamily="34" charset="0"/>
            </a:endParaRPr>
          </a:p>
        </p:txBody>
      </p:sp>
      <p:pic>
        <p:nvPicPr>
          <p:cNvPr id="19" name="Picture 18" descr="Figure 11.4.tif"/>
          <p:cNvPicPr>
            <a:picLocks noChangeAspect="1"/>
          </p:cNvPicPr>
          <p:nvPr/>
        </p:nvPicPr>
        <p:blipFill>
          <a:blip r:embed="rId2" cstate="print"/>
          <a:stretch>
            <a:fillRect/>
          </a:stretch>
        </p:blipFill>
        <p:spPr>
          <a:xfrm>
            <a:off x="1447800" y="3886200"/>
            <a:ext cx="6534794" cy="2133600"/>
          </a:xfrm>
          <a:prstGeom prst="rect">
            <a:avLst/>
          </a:prstGeom>
        </p:spPr>
      </p:pic>
      <p:sp>
        <p:nvSpPr>
          <p:cNvPr id="20" name="TextBox 19"/>
          <p:cNvSpPr txBox="1"/>
          <p:nvPr/>
        </p:nvSpPr>
        <p:spPr>
          <a:xfrm>
            <a:off x="381000" y="61076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assists in faster location and retrieval of data during searches.</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14618</TotalTime>
  <Words>6847</Words>
  <Application>Microsoft Office PowerPoint</Application>
  <PresentationFormat>On-screen Show (4:3)</PresentationFormat>
  <Paragraphs>816</Paragraphs>
  <Slides>72</Slides>
  <Notes>0</Notes>
  <HiddenSlides>0</HiddenSlides>
  <MMClips>0</MMClips>
  <ScaleCrop>false</ScaleCrop>
  <HeadingPairs>
    <vt:vector size="4" baseType="variant">
      <vt:variant>
        <vt:lpstr>Theme</vt:lpstr>
      </vt:variant>
      <vt:variant>
        <vt:i4>2</vt:i4>
      </vt:variant>
      <vt:variant>
        <vt:lpstr>Slide Titles</vt:lpstr>
      </vt:variant>
      <vt:variant>
        <vt:i4>72</vt:i4>
      </vt:variant>
    </vt:vector>
  </HeadingPairs>
  <TitlesOfParts>
    <vt:vector size="74" baseType="lpstr">
      <vt:lpstr>3_Office Theme</vt:lpstr>
      <vt:lpstr>Custom Design</vt:lpstr>
      <vt:lpstr>Slide 1</vt:lpstr>
      <vt:lpstr>Objectives</vt:lpstr>
      <vt:lpstr>Introduction</vt:lpstr>
      <vt:lpstr>Overview of Data Storage 1-2</vt:lpstr>
      <vt:lpstr>Overview of Data Storage 2-2</vt:lpstr>
      <vt:lpstr>Data Files 1-2</vt:lpstr>
      <vt:lpstr>Data Files 2-2</vt:lpstr>
      <vt:lpstr>Requirement for Indexes</vt:lpstr>
      <vt:lpstr>Indexes 1-3</vt:lpstr>
      <vt:lpstr>Indexes 2-3</vt:lpstr>
      <vt:lpstr>Indexes 3-3</vt:lpstr>
      <vt:lpstr>Scenario</vt:lpstr>
      <vt:lpstr>Accessing Data Group-wise</vt:lpstr>
      <vt:lpstr>Index Architecture</vt:lpstr>
      <vt:lpstr>B-Tree</vt:lpstr>
      <vt:lpstr>Index B-Tree Structure 1-2</vt:lpstr>
      <vt:lpstr>Index B-Tree Structure 2-2</vt:lpstr>
      <vt:lpstr>Heap Structures</vt:lpstr>
      <vt:lpstr>Partitioning of Heap Structures</vt:lpstr>
      <vt:lpstr>Clustered Index Structures</vt:lpstr>
      <vt:lpstr>Creating Clustered Index</vt:lpstr>
      <vt:lpstr>Accessing Data with a Clustered Index 1-2</vt:lpstr>
      <vt:lpstr>Accessing Data with a Clustered Index 2-2</vt:lpstr>
      <vt:lpstr>Nonclustered Index Structures 1-3</vt:lpstr>
      <vt:lpstr>Nonclustered Index Structures 2-3</vt:lpstr>
      <vt:lpstr>Nonclustered Index Structures 3-3</vt:lpstr>
      <vt:lpstr>Column Store Index 1-5</vt:lpstr>
      <vt:lpstr>Column Store Index 2-5</vt:lpstr>
      <vt:lpstr>Column Store Index 3-5</vt:lpstr>
      <vt:lpstr>Column Store Index 4-5</vt:lpstr>
      <vt:lpstr>Column Store Index 5-5</vt:lpstr>
      <vt:lpstr>Dropping an Index 1-3</vt:lpstr>
      <vt:lpstr>Dropping an Index 2-3</vt:lpstr>
      <vt:lpstr>Dropping an Index 3-3</vt:lpstr>
      <vt:lpstr>Difference between Clustered and Nonclustered Indexes</vt:lpstr>
      <vt:lpstr>XML Indexes</vt:lpstr>
      <vt:lpstr>Types of XML Indexes 1-5</vt:lpstr>
      <vt:lpstr>Types of XML Indexes 2-5</vt:lpstr>
      <vt:lpstr>Types of XML Indexes 3-5</vt:lpstr>
      <vt:lpstr>Types of XML Indexes 4-5</vt:lpstr>
      <vt:lpstr>Types of XML Indexes 5-5</vt:lpstr>
      <vt:lpstr>Modifying an XML Index</vt:lpstr>
      <vt:lpstr>Removing an XML Index</vt:lpstr>
      <vt:lpstr>Allocation Units 1-2</vt:lpstr>
      <vt:lpstr>Allocation Units 2-2</vt:lpstr>
      <vt:lpstr>Partitioning 1-2</vt:lpstr>
      <vt:lpstr>Partitioning 2-2</vt:lpstr>
      <vt:lpstr>The sys.partitions View</vt:lpstr>
      <vt:lpstr>The index_id column 1-2</vt:lpstr>
      <vt:lpstr>The index_id column 2-2</vt:lpstr>
      <vt:lpstr>Finding Rows 1-2</vt:lpstr>
      <vt:lpstr>Finding Rows 2-2</vt:lpstr>
      <vt:lpstr>Finding Rows with Nonclustered Index 1-3</vt:lpstr>
      <vt:lpstr>Finding Rows with Nonclustered Index 2-3</vt:lpstr>
      <vt:lpstr>Finding Rows with Nonclustered Index 3-3</vt:lpstr>
      <vt:lpstr>Finding Rows in a Clustered Index 1-3</vt:lpstr>
      <vt:lpstr>Finding Rows in a Clustered Index 2-3</vt:lpstr>
      <vt:lpstr>Finding Rows in a Clustered Index 3-3</vt:lpstr>
      <vt:lpstr>Creating Unique Indexes 1-2</vt:lpstr>
      <vt:lpstr>Creating Unique Indexes 2-2</vt:lpstr>
      <vt:lpstr>Creating Computed Columns 1-2</vt:lpstr>
      <vt:lpstr>Creating Computed Columns 2-2</vt:lpstr>
      <vt:lpstr>Creating Index on Computed Columns 1-2</vt:lpstr>
      <vt:lpstr>Creating Index on Computed Columns 2-2</vt:lpstr>
      <vt:lpstr>Cursors 1-7</vt:lpstr>
      <vt:lpstr>Cursors 2-7</vt:lpstr>
      <vt:lpstr>Cursors 3-7</vt:lpstr>
      <vt:lpstr>Cursors 4-7</vt:lpstr>
      <vt:lpstr>Cursors 5-7</vt:lpstr>
      <vt:lpstr>Cursors 6-7</vt:lpstr>
      <vt:lpstr>Cursors 7-7</vt:lpstr>
      <vt:lpstr>Summary</vt:lpstr>
    </vt:vector>
  </TitlesOfParts>
  <Company>Aptech Limited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Aptech </cp:lastModifiedBy>
  <cp:revision>2625</cp:revision>
  <dcterms:created xsi:type="dcterms:W3CDTF">2006-08-16T00:00:00Z</dcterms:created>
  <dcterms:modified xsi:type="dcterms:W3CDTF">2013-04-03T10:12:26Z</dcterms:modified>
</cp:coreProperties>
</file>